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76" r:id="rId2"/>
    <p:sldId id="273" r:id="rId3"/>
    <p:sldId id="263" r:id="rId4"/>
    <p:sldId id="262" r:id="rId5"/>
    <p:sldId id="261" r:id="rId6"/>
    <p:sldId id="257" r:id="rId7"/>
    <p:sldId id="266" r:id="rId8"/>
    <p:sldId id="264" r:id="rId9"/>
    <p:sldId id="265" r:id="rId10"/>
    <p:sldId id="267" r:id="rId11"/>
    <p:sldId id="268" r:id="rId12"/>
    <p:sldId id="269" r:id="rId13"/>
    <p:sldId id="274" r:id="rId14"/>
    <p:sldId id="272" r:id="rId15"/>
    <p:sldId id="271" r:id="rId16"/>
    <p:sldId id="275" r:id="rId1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7AC3CCA-C797-4891-BE02-D94E43425B78}" styleName="보통 스타일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441" autoAdjust="0"/>
    <p:restoredTop sz="94660"/>
  </p:normalViewPr>
  <p:slideViewPr>
    <p:cSldViewPr>
      <p:cViewPr varScale="1">
        <p:scale>
          <a:sx n="110" d="100"/>
          <a:sy n="110" d="100"/>
        </p:scale>
        <p:origin x="220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D47F5-7A0C-4537-824C-B8C8CACEFD9A}" type="datetimeFigureOut">
              <a:rPr lang="ko-KR" altLang="en-US" smtClean="0"/>
              <a:t>2019-08-04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3DF13-657B-4A4A-BF8D-2094A459D0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012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DF13-657B-4A4A-BF8D-2094A459D0CB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4316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553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737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435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433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68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949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2019-08-04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762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2019-08-04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44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2019-08-04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30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2019-08-04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0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BA24B-0696-4C5C-8C42-59F0FE0B5242}" type="datetimeFigureOut">
              <a:rPr lang="ko-KR" altLang="en-US" smtClean="0"/>
              <a:t>2019-08-04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966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arinaru.modoo.at/?link=1mktybk0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arinaru.modoo.at/?link=1mktybk0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신세계 쇼핑몰 작업\참고자료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657" y="1435088"/>
            <a:ext cx="1480839" cy="36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신세계 쇼핑몰 작업\참고자료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89967"/>
            <a:ext cx="5976664" cy="45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59632" y="2371715"/>
            <a:ext cx="8018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/>
              <a:t>코스</a:t>
            </a:r>
            <a:r>
              <a:rPr lang="ko-KR" altLang="en-US" sz="900" dirty="0" smtClean="0"/>
              <a:t> 요리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ko-KR" altLang="en-US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/>
              <a:t>부페</a:t>
            </a:r>
            <a:r>
              <a:rPr lang="ko-KR" altLang="en-US" sz="900" dirty="0" smtClean="0"/>
              <a:t> 요리</a:t>
            </a:r>
            <a:endParaRPr lang="en-US" altLang="ko-KR" sz="9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5496" y="2370946"/>
            <a:ext cx="13035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 smtClean="0">
                <a:latin typeface="맑은 고딕"/>
                <a:ea typeface="맑은 고딕"/>
              </a:rPr>
              <a:t>ㆍ이용안내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더베스트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r>
              <a:rPr lang="en-US" altLang="ko-KR" sz="900" dirty="0">
                <a:latin typeface="맑은 고딕"/>
                <a:ea typeface="맑은 고딕"/>
              </a:rPr>
              <a:t> </a:t>
            </a:r>
            <a:r>
              <a:rPr lang="en-US" altLang="ko-KR" sz="900" dirty="0" smtClean="0">
                <a:latin typeface="맑은 고딕"/>
                <a:ea typeface="맑은 고딕"/>
              </a:rPr>
              <a:t> </a:t>
            </a:r>
            <a:r>
              <a:rPr lang="ko-KR" altLang="en-US" sz="900" dirty="0" err="1" smtClean="0">
                <a:latin typeface="맑은 고딕"/>
                <a:ea typeface="맑은 고딕"/>
              </a:rPr>
              <a:t>케이터링은</a:t>
            </a:r>
            <a:r>
              <a:rPr lang="en-US" altLang="ko-KR" sz="900" dirty="0" smtClean="0">
                <a:latin typeface="맑은 고딕"/>
                <a:ea typeface="맑은 고딕"/>
              </a:rPr>
              <a:t>?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ko-KR" altLang="en-US" sz="900" dirty="0" err="1" smtClean="0">
                <a:latin typeface="맑은 고딕"/>
                <a:ea typeface="맑은 고딕"/>
              </a:rPr>
              <a:t>ㆍ요리강습</a:t>
            </a:r>
            <a:r>
              <a:rPr lang="ko-KR" altLang="en-US" sz="900" dirty="0" smtClean="0">
                <a:latin typeface="맑은 고딕"/>
                <a:ea typeface="맑은 고딕"/>
              </a:rPr>
              <a:t> 및 </a:t>
            </a:r>
            <a:r>
              <a:rPr lang="ko-KR" altLang="en-US" sz="900" dirty="0" err="1" smtClean="0">
                <a:latin typeface="맑은 고딕"/>
                <a:ea typeface="맑은 고딕"/>
              </a:rPr>
              <a:t>창업반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행사기획</a:t>
            </a:r>
            <a:endParaRPr lang="en-US" altLang="ko-KR" sz="9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2370946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 smtClean="0">
                <a:latin typeface="맑은 고딕"/>
                <a:ea typeface="맑은 고딕"/>
              </a:rPr>
              <a:t>ㆍ핑거푸드</a:t>
            </a:r>
            <a:endParaRPr lang="en-US" altLang="ko-KR" sz="9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219381" y="2371715"/>
            <a:ext cx="9925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 smtClean="0">
                <a:latin typeface="맑은 고딕"/>
                <a:ea typeface="맑은 고딕"/>
              </a:rPr>
              <a:t>ㆍ박스케이터링</a:t>
            </a:r>
            <a:endParaRPr lang="en-US" altLang="ko-KR" sz="9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253013" y="2363643"/>
            <a:ext cx="10390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 smtClean="0">
                <a:latin typeface="맑은 고딕"/>
                <a:ea typeface="맑은 고딕"/>
              </a:rPr>
              <a:t>ㆍ도시락</a:t>
            </a:r>
            <a:r>
              <a:rPr lang="en-US" altLang="ko-KR" sz="900" dirty="0" smtClean="0">
                <a:latin typeface="맑은 고딕"/>
                <a:ea typeface="맑은 고딕"/>
              </a:rPr>
              <a:t>/</a:t>
            </a:r>
            <a:r>
              <a:rPr lang="ko-KR" altLang="en-US" sz="900" dirty="0" smtClean="0">
                <a:latin typeface="맑은 고딕"/>
                <a:ea typeface="맑은 고딕"/>
              </a:rPr>
              <a:t>답례품</a:t>
            </a:r>
            <a:endParaRPr lang="en-US" altLang="ko-KR" sz="9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7884368" y="2348880"/>
            <a:ext cx="87716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 smtClean="0">
                <a:latin typeface="맑은 고딕"/>
                <a:ea typeface="맑은 고딕"/>
              </a:rPr>
              <a:t>ㆍ견적문의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공지사항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>
              <a:latin typeface="맑은 고딕"/>
              <a:ea typeface="맑은 고딕"/>
            </a:endParaRPr>
          </a:p>
          <a:p>
            <a:r>
              <a:rPr lang="ko-KR" altLang="en-US" sz="900" dirty="0" err="1" smtClean="0">
                <a:latin typeface="맑은 고딕"/>
                <a:ea typeface="맑은 고딕"/>
              </a:rPr>
              <a:t>ㆍ갤러리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>
              <a:latin typeface="맑은 고딕"/>
              <a:ea typeface="맑은 고딕"/>
            </a:endParaRPr>
          </a:p>
          <a:p>
            <a:r>
              <a:rPr lang="ko-KR" altLang="en-US" sz="900" dirty="0" err="1" smtClean="0">
                <a:latin typeface="맑은 고딕"/>
                <a:ea typeface="맑은 고딕"/>
              </a:rPr>
              <a:t>ㆍ이용후기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예약스케즐</a:t>
            </a:r>
            <a:endParaRPr lang="en-US" altLang="ko-KR" sz="9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148064" y="2373848"/>
            <a:ext cx="1547218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맑은 고딕"/>
                <a:ea typeface="맑은 고딕"/>
              </a:rPr>
              <a:t>        </a:t>
            </a:r>
            <a:r>
              <a:rPr lang="ko-KR" altLang="en-US" sz="900" dirty="0" smtClean="0">
                <a:latin typeface="맑은 고딕"/>
                <a:ea typeface="맑은 고딕"/>
              </a:rPr>
              <a:t>장소대관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>
              <a:latin typeface="맑은 고딕"/>
              <a:ea typeface="맑은 고딕"/>
            </a:endParaRPr>
          </a:p>
          <a:p>
            <a:r>
              <a:rPr lang="ko-KR" altLang="en-US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/>
              <a:t>서울마리나</a:t>
            </a:r>
            <a:r>
              <a:rPr lang="ko-KR" altLang="en-US" sz="900" dirty="0" smtClean="0"/>
              <a:t> </a:t>
            </a:r>
            <a:r>
              <a:rPr lang="ko-KR" altLang="en-US" sz="900" dirty="0" err="1" smtClean="0"/>
              <a:t>컨벤션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2</a:t>
            </a:r>
            <a:r>
              <a:rPr lang="ko-KR" altLang="en-US" sz="900" dirty="0" smtClean="0"/>
              <a:t>층</a:t>
            </a:r>
            <a:endParaRPr lang="en-US" altLang="ko-KR" sz="900" dirty="0" smtClean="0"/>
          </a:p>
          <a:p>
            <a:endParaRPr lang="en-US" altLang="ko-KR" sz="900" dirty="0" smtClean="0">
              <a:latin typeface="맑은 고딕"/>
              <a:ea typeface="맑은 고딕"/>
            </a:endParaRPr>
          </a:p>
          <a:p>
            <a:r>
              <a:rPr lang="ko-KR" altLang="en-US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/>
              <a:t>서울마리나</a:t>
            </a:r>
            <a:r>
              <a:rPr lang="ko-KR" altLang="en-US" sz="900" dirty="0" smtClean="0"/>
              <a:t> </a:t>
            </a:r>
            <a:r>
              <a:rPr lang="ko-KR" altLang="en-US" sz="900" dirty="0" err="1" smtClean="0"/>
              <a:t>컨벤션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4</a:t>
            </a:r>
            <a:r>
              <a:rPr lang="ko-KR" altLang="en-US" sz="900" dirty="0" smtClean="0"/>
              <a:t>층</a:t>
            </a:r>
            <a:endParaRPr lang="en-US" altLang="ko-KR" sz="900" dirty="0" smtClean="0"/>
          </a:p>
          <a:p>
            <a:endParaRPr lang="en-US" altLang="ko-KR" sz="900" dirty="0" smtClean="0">
              <a:latin typeface="맑은 고딕"/>
              <a:ea typeface="맑은 고딕"/>
            </a:endParaRPr>
          </a:p>
          <a:p>
            <a:r>
              <a:rPr lang="ko-KR" altLang="en-US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/>
              <a:t>잠실</a:t>
            </a:r>
            <a:r>
              <a:rPr lang="ko-KR" altLang="en-US" sz="900" dirty="0" smtClean="0"/>
              <a:t> 선상 </a:t>
            </a:r>
            <a:r>
              <a:rPr lang="ko-KR" altLang="en-US" sz="900" dirty="0" err="1" smtClean="0"/>
              <a:t>컨벤션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ko-KR" altLang="en-US" sz="900" dirty="0" smtClean="0"/>
              <a:t>        선상파티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ko-KR" altLang="en-US" sz="900" dirty="0" err="1"/>
              <a:t>ㆍ잠실럭셔리보트</a:t>
            </a:r>
            <a:r>
              <a:rPr lang="ko-KR" altLang="en-US" sz="900" dirty="0"/>
              <a:t> </a:t>
            </a:r>
            <a:r>
              <a:rPr lang="en-US" altLang="ko-KR" sz="900" dirty="0"/>
              <a:t>11</a:t>
            </a:r>
            <a:r>
              <a:rPr lang="ko-KR" altLang="en-US" sz="900" dirty="0" smtClean="0"/>
              <a:t>인승</a:t>
            </a:r>
            <a:endParaRPr lang="en-US" altLang="ko-KR" sz="900" dirty="0"/>
          </a:p>
          <a:p>
            <a:endParaRPr lang="en-US" altLang="ko-KR" sz="900" dirty="0" smtClean="0"/>
          </a:p>
          <a:p>
            <a:r>
              <a:rPr lang="ko-KR" altLang="en-US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/>
              <a:t>여의도</a:t>
            </a:r>
            <a:r>
              <a:rPr lang="ko-KR" altLang="en-US" sz="900" dirty="0" smtClean="0"/>
              <a:t> </a:t>
            </a:r>
            <a:r>
              <a:rPr lang="ko-KR" altLang="en-US" sz="900" dirty="0" err="1" smtClean="0"/>
              <a:t>비즈보트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24</a:t>
            </a:r>
            <a:r>
              <a:rPr lang="ko-KR" altLang="en-US" sz="900" dirty="0" smtClean="0"/>
              <a:t>인승</a:t>
            </a:r>
            <a:endParaRPr lang="en-US" altLang="ko-KR" sz="900" dirty="0" smtClean="0"/>
          </a:p>
          <a:p>
            <a:endParaRPr lang="en-US" altLang="ko-KR" sz="900" dirty="0"/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반포</a:t>
            </a:r>
            <a:r>
              <a:rPr lang="ko-KR" altLang="en-US" sz="900" dirty="0" smtClean="0">
                <a:latin typeface="맑은 고딕"/>
                <a:ea typeface="맑은 고딕"/>
              </a:rPr>
              <a:t> </a:t>
            </a:r>
            <a:r>
              <a:rPr lang="ko-KR" altLang="en-US" sz="900" dirty="0" err="1" smtClean="0">
                <a:latin typeface="맑은 고딕"/>
                <a:ea typeface="맑은 고딕"/>
              </a:rPr>
              <a:t>카타마란</a:t>
            </a:r>
            <a:r>
              <a:rPr lang="ko-KR" altLang="en-US" sz="900" dirty="0" smtClean="0">
                <a:latin typeface="맑은 고딕"/>
                <a:ea typeface="맑은 고딕"/>
              </a:rPr>
              <a:t> </a:t>
            </a:r>
            <a:r>
              <a:rPr lang="en-US" altLang="ko-KR" sz="900" dirty="0" smtClean="0">
                <a:latin typeface="맑은 고딕"/>
                <a:ea typeface="맑은 고딕"/>
              </a:rPr>
              <a:t>35</a:t>
            </a:r>
            <a:r>
              <a:rPr lang="ko-KR" altLang="en-US" sz="900" dirty="0" smtClean="0">
                <a:latin typeface="맑은 고딕"/>
                <a:ea typeface="맑은 고딕"/>
              </a:rPr>
              <a:t>인승</a:t>
            </a:r>
            <a:endParaRPr lang="en-US" altLang="ko-KR" sz="900" dirty="0" smtClean="0"/>
          </a:p>
          <a:p>
            <a:endParaRPr lang="en-US" altLang="ko-KR" sz="9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6574394" y="2367806"/>
            <a:ext cx="1309974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 smtClean="0">
                <a:latin typeface="맑은 고딕"/>
                <a:ea typeface="맑은 고딕"/>
              </a:rPr>
              <a:t>ㆍ기업행사</a:t>
            </a:r>
            <a:endParaRPr lang="en-US" altLang="ko-KR" sz="900" dirty="0">
              <a:latin typeface="맑은 고딕"/>
              <a:ea typeface="맑은 고딕"/>
            </a:endParaRPr>
          </a:p>
          <a:p>
            <a:endParaRPr lang="en-US" altLang="ko-KR" sz="900" dirty="0" smtClean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스몰웨딩</a:t>
            </a:r>
            <a:r>
              <a:rPr lang="en-US" altLang="ko-KR" sz="900" dirty="0" smtClean="0">
                <a:latin typeface="맑은 고딕"/>
                <a:ea typeface="맑은 고딕"/>
              </a:rPr>
              <a:t>/ </a:t>
            </a:r>
            <a:r>
              <a:rPr lang="ko-KR" altLang="en-US" sz="900" dirty="0" err="1" smtClean="0">
                <a:latin typeface="맑은 고딕"/>
                <a:ea typeface="맑은 고딕"/>
              </a:rPr>
              <a:t>선상웨딩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 smtClean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돌잔치</a:t>
            </a:r>
            <a:r>
              <a:rPr lang="ko-KR" altLang="en-US" sz="900" dirty="0" smtClean="0">
                <a:latin typeface="맑은 고딕"/>
                <a:ea typeface="맑은 고딕"/>
              </a:rPr>
              <a:t> </a:t>
            </a:r>
            <a:r>
              <a:rPr lang="en-US" altLang="ko-KR" sz="900" dirty="0" smtClean="0">
                <a:latin typeface="맑은 고딕"/>
                <a:ea typeface="맑은 고딕"/>
              </a:rPr>
              <a:t>/ </a:t>
            </a:r>
            <a:r>
              <a:rPr lang="ko-KR" altLang="en-US" sz="900" dirty="0" err="1" smtClean="0">
                <a:latin typeface="맑은 고딕"/>
                <a:ea typeface="맑은 고딕"/>
              </a:rPr>
              <a:t>칠순잔치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 smtClean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선상</a:t>
            </a:r>
            <a:r>
              <a:rPr lang="ko-KR" altLang="en-US" sz="900" dirty="0" smtClean="0">
                <a:latin typeface="맑은 고딕"/>
                <a:ea typeface="맑은 고딕"/>
              </a:rPr>
              <a:t> 상견례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 smtClean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돌</a:t>
            </a:r>
            <a:r>
              <a:rPr lang="en-US" altLang="ko-KR" sz="900" dirty="0" smtClean="0">
                <a:latin typeface="맑은 고딕"/>
                <a:ea typeface="맑은 고딕"/>
              </a:rPr>
              <a:t>/</a:t>
            </a:r>
            <a:r>
              <a:rPr lang="ko-KR" altLang="en-US" sz="900" dirty="0" smtClean="0">
                <a:latin typeface="맑은 고딕"/>
                <a:ea typeface="맑은 고딕"/>
              </a:rPr>
              <a:t>칠순 상차림보기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 smtClean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웨딩</a:t>
            </a:r>
            <a:r>
              <a:rPr lang="ko-KR" altLang="en-US" sz="900" dirty="0" smtClean="0">
                <a:latin typeface="맑은 고딕"/>
                <a:ea typeface="맑은 고딕"/>
              </a:rPr>
              <a:t> 부케</a:t>
            </a:r>
            <a:r>
              <a:rPr lang="en-US" altLang="ko-KR" sz="900" dirty="0" smtClean="0">
                <a:latin typeface="맑은 고딕"/>
                <a:ea typeface="맑은 고딕"/>
              </a:rPr>
              <a:t>/ </a:t>
            </a:r>
            <a:r>
              <a:rPr lang="ko-KR" altLang="en-US" sz="900" dirty="0" err="1" smtClean="0">
                <a:latin typeface="맑은 고딕"/>
                <a:ea typeface="맑은 고딕"/>
              </a:rPr>
              <a:t>꽃장</a:t>
            </a:r>
            <a:r>
              <a:rPr lang="ko-KR" altLang="en-US" sz="900" dirty="0" err="1">
                <a:latin typeface="맑은 고딕"/>
                <a:ea typeface="맑은 고딕"/>
              </a:rPr>
              <a:t>식</a:t>
            </a:r>
            <a:endParaRPr lang="ko-KR" altLang="en-US" sz="9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1446685"/>
            <a:ext cx="0" cy="313444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2260551" y="1383954"/>
            <a:ext cx="0" cy="313444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3268663" y="1403888"/>
            <a:ext cx="0" cy="313444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4283968" y="1389967"/>
            <a:ext cx="0" cy="313444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5220072" y="1383953"/>
            <a:ext cx="0" cy="313444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6614901" y="1403888"/>
            <a:ext cx="0" cy="313444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7884368" y="1446685"/>
            <a:ext cx="0" cy="313444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줄무늬가 있는 오른쪽 화살표 2"/>
          <p:cNvSpPr/>
          <p:nvPr/>
        </p:nvSpPr>
        <p:spPr>
          <a:xfrm rot="5400000">
            <a:off x="4121950" y="1286762"/>
            <a:ext cx="324036" cy="1584176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6686909" y="1412776"/>
            <a:ext cx="1197459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686907" y="1505689"/>
            <a:ext cx="1197459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ko-KR" altLang="en-US" sz="1000" dirty="0" err="1" smtClean="0"/>
              <a:t>행사별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스타이링</a:t>
            </a:r>
            <a:endParaRPr lang="en-US" altLang="ko-KR" sz="1000" dirty="0" smtClean="0"/>
          </a:p>
        </p:txBody>
      </p:sp>
      <p:sp>
        <p:nvSpPr>
          <p:cNvPr id="28" name="직사각형 27"/>
          <p:cNvSpPr/>
          <p:nvPr/>
        </p:nvSpPr>
        <p:spPr>
          <a:xfrm>
            <a:off x="5220072" y="1418296"/>
            <a:ext cx="1354322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5220070" y="1511209"/>
            <a:ext cx="1354324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ko-KR" altLang="en-US" sz="1000" smtClean="0"/>
              <a:t>장소대관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선상파티</a:t>
            </a:r>
            <a:endParaRPr lang="en-US" altLang="ko-KR" sz="1000" dirty="0" smtClean="0"/>
          </a:p>
        </p:txBody>
      </p:sp>
    </p:spTree>
    <p:extLst>
      <p:ext uri="{BB962C8B-B14F-4D97-AF65-F5344CB8AC3E}">
        <p14:creationId xmlns:p14="http://schemas.microsoft.com/office/powerpoint/2010/main" val="709765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200" y="453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박스케이터</a:t>
            </a:r>
            <a:r>
              <a:rPr lang="ko-KR" altLang="en-US" sz="1400" dirty="0" err="1"/>
              <a:t>링</a:t>
            </a:r>
            <a:endParaRPr lang="ko-KR" alt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768663" y="257969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err="1" smtClean="0"/>
              <a:t>박스케이터</a:t>
            </a:r>
            <a:r>
              <a:rPr lang="ko-KR" altLang="en-US" sz="1200" b="1" dirty="0" err="1"/>
              <a:t>링</a:t>
            </a:r>
            <a:endParaRPr lang="ko-KR" altLang="en-US" sz="1200" b="1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716936"/>
              </p:ext>
            </p:extLst>
          </p:nvPr>
        </p:nvGraphicFramePr>
        <p:xfrm>
          <a:off x="762050" y="556518"/>
          <a:ext cx="7842398" cy="152459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63406"/>
                <a:gridCol w="1193988"/>
                <a:gridCol w="1567109"/>
                <a:gridCol w="1044739"/>
                <a:gridCol w="3073156"/>
              </a:tblGrid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박스케이터링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  <a:p>
                      <a:pPr algn="ctr" latinLnBrk="1"/>
                      <a:r>
                        <a:rPr lang="en-US" altLang="ko-KR" sz="1000" dirty="0" smtClean="0"/>
                        <a:t>  30</a:t>
                      </a:r>
                      <a:r>
                        <a:rPr lang="ko-KR" altLang="en-US" sz="1000" dirty="0" smtClean="0"/>
                        <a:t>만원 이상</a:t>
                      </a:r>
                      <a:r>
                        <a:rPr lang="en-US" altLang="ko-KR" sz="1000" dirty="0" smtClean="0"/>
                        <a:t>~</a:t>
                      </a:r>
                      <a:endParaRPr lang="ko-KR" altLang="en-US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latinLnBrk="1"/>
                      <a:r>
                        <a:rPr lang="ko-KR" altLang="en-US" sz="900" dirty="0" err="1" smtClean="0"/>
                        <a:t>ㆍ</a:t>
                      </a:r>
                      <a:r>
                        <a:rPr lang="en-US" altLang="ko-KR" sz="900" dirty="0" smtClean="0"/>
                        <a:t>30</a:t>
                      </a:r>
                      <a:r>
                        <a:rPr lang="ko-KR" altLang="en-US" sz="900" dirty="0" smtClean="0"/>
                        <a:t>만원 이상 운송비 무료 </a:t>
                      </a:r>
                      <a:r>
                        <a:rPr lang="en-US" altLang="ko-KR" sz="900" dirty="0" smtClean="0"/>
                        <a:t>,30</a:t>
                      </a:r>
                      <a:r>
                        <a:rPr lang="ko-KR" altLang="en-US" sz="900" dirty="0" smtClean="0"/>
                        <a:t>만원 미만시 별도 부담</a:t>
                      </a:r>
                      <a:endParaRPr lang="en-US" altLang="ko-KR" sz="900" dirty="0" smtClean="0"/>
                    </a:p>
                    <a:p>
                      <a:pPr algn="l" latinLnBrk="1"/>
                      <a:r>
                        <a:rPr lang="en-US" altLang="ko-KR" sz="900" dirty="0" smtClean="0"/>
                        <a:t> </a:t>
                      </a:r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〮 </a:t>
                      </a:r>
                      <a:r>
                        <a:rPr lang="ko-KR" altLang="en-US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배송시간은 당일 교통량에 따라 달라 질 수 있습니다</a:t>
                      </a:r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en-US" altLang="ko-KR" sz="900" dirty="0" smtClean="0"/>
                    </a:p>
                    <a:p>
                      <a:pPr algn="l" latinLnBrk="1"/>
                      <a:endParaRPr lang="en-US" altLang="ko-KR" sz="900" dirty="0" smtClean="0"/>
                    </a:p>
                    <a:p>
                      <a:pPr latinLnBrk="1"/>
                      <a:r>
                        <a:rPr lang="ko-KR" altLang="en-US" sz="1000" dirty="0" smtClean="0"/>
                        <a:t> 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정확한 식사 시작 시간 확인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12961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dirty="0" smtClean="0"/>
                        <a:t>   배 송 지 역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서울지역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경기 지역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기타지역</a:t>
                      </a:r>
                      <a:endParaRPr lang="ko-KR" altLang="en-US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129615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dirty="0" smtClean="0"/>
                        <a:t>배송예상시간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30</a:t>
                      </a:r>
                      <a:r>
                        <a:rPr lang="ko-KR" altLang="en-US" sz="900" dirty="0" smtClean="0"/>
                        <a:t>분</a:t>
                      </a:r>
                      <a:r>
                        <a:rPr lang="en-US" altLang="ko-KR" sz="900" dirty="0" smtClean="0"/>
                        <a:t>~1</a:t>
                      </a:r>
                      <a:r>
                        <a:rPr lang="ko-KR" altLang="en-US" sz="900" dirty="0" smtClean="0"/>
                        <a:t>시간 내외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1</a:t>
                      </a:r>
                      <a:r>
                        <a:rPr lang="ko-KR" altLang="en-US" sz="900" dirty="0" smtClean="0"/>
                        <a:t>시간 </a:t>
                      </a:r>
                      <a:r>
                        <a:rPr lang="en-US" altLang="ko-KR" sz="900" dirty="0" smtClean="0"/>
                        <a:t>~1</a:t>
                      </a:r>
                      <a:r>
                        <a:rPr lang="ko-KR" altLang="en-US" sz="900" dirty="0" smtClean="0"/>
                        <a:t>시간</a:t>
                      </a:r>
                      <a:r>
                        <a:rPr lang="en-US" altLang="ko-KR" sz="900" dirty="0" smtClean="0"/>
                        <a:t>30</a:t>
                      </a:r>
                      <a:r>
                        <a:rPr lang="ko-KR" altLang="en-US" sz="900" dirty="0" smtClean="0"/>
                        <a:t>분 내외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</a:t>
                      </a:r>
                      <a:r>
                        <a:rPr lang="ko-KR" altLang="en-US" sz="900" dirty="0" smtClean="0"/>
                        <a:t>시간</a:t>
                      </a:r>
                      <a:r>
                        <a:rPr lang="en-US" altLang="ko-KR" sz="900" dirty="0" smtClean="0"/>
                        <a:t>30</a:t>
                      </a:r>
                      <a:r>
                        <a:rPr lang="ko-KR" altLang="en-US" sz="900" dirty="0" smtClean="0"/>
                        <a:t>분 이상</a:t>
                      </a:r>
                      <a:endParaRPr lang="ko-KR" altLang="en-US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81122" y="3357279"/>
            <a:ext cx="697627" cy="24622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/>
              <a:t>핑거푸</a:t>
            </a:r>
            <a:r>
              <a:rPr lang="ko-KR" altLang="en-US" sz="1000" dirty="0" err="1"/>
              <a:t>드</a:t>
            </a:r>
            <a:endParaRPr lang="ko-KR" alt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09114" y="3781489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15,000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09114" y="4478923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25,000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09114" y="4118883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20,000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7177375" y="33761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6482227"/>
              </p:ext>
            </p:extLst>
          </p:nvPr>
        </p:nvGraphicFramePr>
        <p:xfrm>
          <a:off x="4788024" y="4478923"/>
          <a:ext cx="2565606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5202"/>
                <a:gridCol w="855202"/>
                <a:gridCol w="855202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695156" y="4205347"/>
            <a:ext cx="117211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예시 이미지 사진</a:t>
            </a:r>
            <a:endParaRPr lang="ko-KR" altLang="en-US" sz="1000" dirty="0"/>
          </a:p>
        </p:txBody>
      </p:sp>
      <p:sp>
        <p:nvSpPr>
          <p:cNvPr id="14" name="TextBox 13"/>
          <p:cNvSpPr txBox="1"/>
          <p:nvPr/>
        </p:nvSpPr>
        <p:spPr>
          <a:xfrm>
            <a:off x="1030656" y="4869447"/>
            <a:ext cx="1563248" cy="24622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/>
              <a:t>핑거푸드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+ </a:t>
            </a:r>
            <a:r>
              <a:rPr lang="ko-KR" altLang="en-US" sz="1000" dirty="0" smtClean="0"/>
              <a:t>가벼운 식사</a:t>
            </a:r>
            <a:endParaRPr lang="ko-KR" alt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958648" y="5293657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30,000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958648" y="5631051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35,000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683568" y="2132856"/>
            <a:ext cx="600997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출장 케이터링과 동일한 신선한 재료로 조리하여 배송을 약속 드리며</a:t>
            </a:r>
            <a:r>
              <a:rPr lang="en-US" altLang="ko-KR" sz="1000" dirty="0" smtClean="0"/>
              <a:t>, </a:t>
            </a:r>
            <a:r>
              <a:rPr lang="ko-KR" altLang="en-US" sz="1000" dirty="0" err="1" smtClean="0"/>
              <a:t>간펺하고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트렌디한</a:t>
            </a:r>
            <a:r>
              <a:rPr lang="ko-KR" altLang="en-US" sz="1000" dirty="0" smtClean="0"/>
              <a:t> 연출은 물론 </a:t>
            </a:r>
            <a:endParaRPr lang="en-US" altLang="ko-KR" sz="1000" dirty="0" smtClean="0"/>
          </a:p>
          <a:p>
            <a:r>
              <a:rPr lang="ko-KR" altLang="en-US" sz="1000" dirty="0" smtClean="0"/>
              <a:t>소중한 날 특별한 맛과 편리함을 선물해드립니다</a:t>
            </a:r>
            <a:r>
              <a:rPr lang="en-US" altLang="ko-KR" sz="1000" dirty="0" smtClean="0"/>
              <a:t>.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9262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표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156492"/>
              </p:ext>
            </p:extLst>
          </p:nvPr>
        </p:nvGraphicFramePr>
        <p:xfrm>
          <a:off x="871809" y="554503"/>
          <a:ext cx="7842398" cy="19083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07903"/>
                <a:gridCol w="1152128"/>
                <a:gridCol w="1464472"/>
                <a:gridCol w="1044739"/>
                <a:gridCol w="3073156"/>
              </a:tblGrid>
              <a:tr h="2046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도시락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046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algn="l" latinLnBrk="1"/>
                      <a:r>
                        <a:rPr lang="en-US" altLang="ko-KR" sz="1000" dirty="0" smtClean="0"/>
                        <a:t>      15000</a:t>
                      </a:r>
                      <a:r>
                        <a:rPr lang="ko-KR" altLang="en-US" sz="1000" dirty="0" smtClean="0"/>
                        <a:t>원</a:t>
                      </a:r>
                      <a:endParaRPr lang="en-US" altLang="ko-KR" sz="1000" dirty="0" smtClean="0"/>
                    </a:p>
                    <a:p>
                      <a:pPr algn="l" latinLnBrk="1"/>
                      <a:r>
                        <a:rPr lang="en-US" altLang="ko-KR" sz="1000" dirty="0" smtClean="0"/>
                        <a:t>      20,000</a:t>
                      </a:r>
                      <a:r>
                        <a:rPr lang="ko-KR" altLang="en-US" sz="1000" dirty="0" smtClean="0"/>
                        <a:t>원</a:t>
                      </a:r>
                      <a:endParaRPr lang="en-US" altLang="ko-KR" sz="1000" dirty="0" smtClean="0"/>
                    </a:p>
                    <a:p>
                      <a:pPr algn="l" latinLnBrk="1"/>
                      <a:endParaRPr lang="en-US" altLang="ko-KR" sz="1000" dirty="0" smtClean="0"/>
                    </a:p>
                    <a:p>
                      <a:pPr algn="l" latinLnBrk="1"/>
                      <a:r>
                        <a:rPr lang="en-US" altLang="ko-KR" sz="1000" dirty="0" smtClean="0"/>
                        <a:t>      25,000</a:t>
                      </a:r>
                      <a:r>
                        <a:rPr lang="ko-KR" altLang="en-US" sz="1000" dirty="0" smtClean="0"/>
                        <a:t>원 </a:t>
                      </a:r>
                      <a:endParaRPr lang="en-US" altLang="ko-KR" sz="1000" dirty="0" smtClean="0"/>
                    </a:p>
                    <a:p>
                      <a:pPr algn="l" latinLnBrk="1"/>
                      <a:r>
                        <a:rPr lang="en-US" altLang="ko-KR" sz="1000" dirty="0" smtClean="0"/>
                        <a:t>      30,000</a:t>
                      </a:r>
                      <a:r>
                        <a:rPr lang="ko-KR" altLang="en-US" sz="1000" dirty="0" smtClean="0"/>
                        <a:t>원 </a:t>
                      </a:r>
                      <a:endParaRPr lang="ko-KR" altLang="en-US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latinLnBrk="1"/>
                      <a:r>
                        <a:rPr lang="ko-KR" altLang="en-US" sz="900" dirty="0" err="1" smtClean="0"/>
                        <a:t>ㆍ</a:t>
                      </a:r>
                      <a:r>
                        <a:rPr lang="en-US" altLang="ko-KR" sz="900" dirty="0" smtClean="0"/>
                        <a:t>30</a:t>
                      </a:r>
                      <a:r>
                        <a:rPr lang="ko-KR" altLang="en-US" sz="900" dirty="0" smtClean="0"/>
                        <a:t>만원 이상 운송비 무료 </a:t>
                      </a:r>
                      <a:r>
                        <a:rPr lang="en-US" altLang="ko-KR" sz="900" dirty="0" smtClean="0"/>
                        <a:t>,30</a:t>
                      </a:r>
                      <a:r>
                        <a:rPr lang="ko-KR" altLang="en-US" sz="900" dirty="0" smtClean="0"/>
                        <a:t>만원 미만시 별도 부담</a:t>
                      </a:r>
                      <a:endParaRPr lang="en-US" altLang="ko-KR" sz="900" dirty="0" smtClean="0"/>
                    </a:p>
                    <a:p>
                      <a:pPr algn="l" latinLnBrk="1"/>
                      <a:r>
                        <a:rPr lang="en-US" altLang="ko-KR" sz="900" dirty="0" smtClean="0"/>
                        <a:t> </a:t>
                      </a:r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〮 </a:t>
                      </a:r>
                      <a:r>
                        <a:rPr lang="ko-KR" altLang="en-US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배송시간은 당일 교통량에 따라 달라 질 수 있습니다</a:t>
                      </a:r>
                      <a:r>
                        <a:rPr lang="en-US" altLang="ko-KR" sz="900" dirty="0" smtClean="0"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.</a:t>
                      </a:r>
                      <a:endParaRPr lang="en-US" altLang="ko-KR" sz="900" dirty="0" smtClean="0"/>
                    </a:p>
                    <a:p>
                      <a:pPr algn="l" latinLnBrk="1"/>
                      <a:endParaRPr lang="en-US" altLang="ko-KR" sz="900" dirty="0" smtClean="0"/>
                    </a:p>
                    <a:p>
                      <a:pPr latinLnBrk="1"/>
                      <a:r>
                        <a:rPr lang="ko-KR" altLang="en-US" sz="1000" dirty="0" smtClean="0"/>
                        <a:t> </a:t>
                      </a:r>
                      <a:endParaRPr lang="ko-KR" altLang="en-US" sz="1000" dirty="0"/>
                    </a:p>
                  </a:txBody>
                  <a:tcPr/>
                </a:tc>
              </a:tr>
              <a:tr h="658625">
                <a:tc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046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도착 시간 확인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191814">
                <a:tc>
                  <a:txBody>
                    <a:bodyPr/>
                    <a:lstStyle/>
                    <a:p>
                      <a:pPr algn="ctr" latinLnBrk="1">
                        <a:lnSpc>
                          <a:spcPct val="100000"/>
                        </a:lnSpc>
                      </a:pPr>
                      <a:r>
                        <a:rPr lang="ko-KR" altLang="en-US" sz="1000" dirty="0" smtClean="0"/>
                        <a:t>배 송    지 역</a:t>
                      </a:r>
                      <a:endParaRPr lang="en-US" altLang="ko-KR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서울지역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경기 지역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기타지역</a:t>
                      </a:r>
                      <a:endParaRPr lang="ko-KR" altLang="en-US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배송</a:t>
                      </a:r>
                      <a:r>
                        <a:rPr lang="ko-KR" altLang="en-US" sz="1000" baseline="0" dirty="0" smtClean="0"/>
                        <a:t>예상시간</a:t>
                      </a:r>
                      <a:endParaRPr lang="en-US" altLang="ko-KR" sz="1000" baseline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30</a:t>
                      </a:r>
                      <a:r>
                        <a:rPr lang="ko-KR" altLang="en-US" sz="900" dirty="0" smtClean="0"/>
                        <a:t>분</a:t>
                      </a:r>
                      <a:r>
                        <a:rPr lang="en-US" altLang="ko-KR" sz="900" dirty="0" smtClean="0"/>
                        <a:t>~1</a:t>
                      </a:r>
                      <a:r>
                        <a:rPr lang="ko-KR" altLang="en-US" sz="900" dirty="0" smtClean="0"/>
                        <a:t>시간 내외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900" dirty="0" smtClean="0"/>
                        <a:t>1</a:t>
                      </a:r>
                      <a:r>
                        <a:rPr lang="ko-KR" altLang="en-US" sz="900" dirty="0" smtClean="0"/>
                        <a:t>시간 </a:t>
                      </a:r>
                      <a:r>
                        <a:rPr lang="en-US" altLang="ko-KR" sz="900" dirty="0" smtClean="0"/>
                        <a:t>~1</a:t>
                      </a:r>
                      <a:r>
                        <a:rPr lang="ko-KR" altLang="en-US" sz="900" dirty="0" smtClean="0"/>
                        <a:t>시간</a:t>
                      </a:r>
                      <a:r>
                        <a:rPr lang="en-US" altLang="ko-KR" sz="900" dirty="0" smtClean="0"/>
                        <a:t>30</a:t>
                      </a:r>
                      <a:r>
                        <a:rPr lang="ko-KR" altLang="en-US" sz="900" dirty="0" smtClean="0"/>
                        <a:t>분 내외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900" dirty="0" smtClean="0"/>
                        <a:t>1</a:t>
                      </a:r>
                      <a:r>
                        <a:rPr lang="ko-KR" altLang="en-US" sz="900" dirty="0" smtClean="0"/>
                        <a:t>시간</a:t>
                      </a:r>
                      <a:r>
                        <a:rPr lang="en-US" altLang="ko-KR" sz="900" dirty="0" smtClean="0"/>
                        <a:t>30</a:t>
                      </a:r>
                      <a:r>
                        <a:rPr lang="ko-KR" altLang="en-US" sz="900" dirty="0" smtClean="0"/>
                        <a:t>분 이상</a:t>
                      </a:r>
                      <a:endParaRPr lang="ko-KR" altLang="en-US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638200" y="4539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도시</a:t>
            </a:r>
            <a:r>
              <a:rPr lang="ko-KR" altLang="en-US" sz="1400" dirty="0"/>
              <a:t>락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8663" y="25796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도시</a:t>
            </a:r>
            <a:r>
              <a:rPr lang="ko-KR" altLang="en-US" sz="1200" b="1" dirty="0"/>
              <a:t>락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81221" y="3429000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15,000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981221" y="4126434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25,000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981221" y="3766394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20,000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871809" y="3104187"/>
            <a:ext cx="470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>
                <a:latin typeface="맑은 고딕"/>
                <a:ea typeface="맑은 고딕"/>
              </a:rPr>
              <a:t>ㆍ이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ko-KR" alt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7177375" y="33761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2506058"/>
              </p:ext>
            </p:extLst>
          </p:nvPr>
        </p:nvGraphicFramePr>
        <p:xfrm>
          <a:off x="4624764" y="4620097"/>
          <a:ext cx="2565606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5202"/>
                <a:gridCol w="855202"/>
                <a:gridCol w="85520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smtClean="0"/>
                        <a:t>10,000</a:t>
                      </a:r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smtClean="0"/>
                        <a:t>30</a:t>
                      </a:r>
                      <a:r>
                        <a:rPr lang="ko-KR" altLang="en-US" sz="800" dirty="0" smtClean="0"/>
                        <a:t>명 이상</a:t>
                      </a:r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smtClean="0"/>
                        <a:t>15,000</a:t>
                      </a:r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531896" y="4346521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이미지사진</a:t>
            </a:r>
            <a:endParaRPr lang="ko-KR" altLang="en-US" sz="1000"/>
          </a:p>
        </p:txBody>
      </p:sp>
      <p:sp>
        <p:nvSpPr>
          <p:cNvPr id="14" name="TextBox 13"/>
          <p:cNvSpPr txBox="1"/>
          <p:nvPr/>
        </p:nvSpPr>
        <p:spPr>
          <a:xfrm>
            <a:off x="981220" y="4437112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30,000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981220" y="4755341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40,000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981219" y="5445224"/>
            <a:ext cx="10021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/>
              <a:t>5</a:t>
            </a:r>
            <a:r>
              <a:rPr lang="en-US" altLang="ko-KR" sz="1000" dirty="0" smtClean="0"/>
              <a:t>0,000</a:t>
            </a:r>
            <a:r>
              <a:rPr lang="ko-KR" altLang="en-US" sz="1000" dirty="0" smtClean="0"/>
              <a:t>원 </a:t>
            </a:r>
            <a:r>
              <a:rPr lang="en-US" altLang="ko-KR" sz="1000" dirty="0" smtClean="0"/>
              <a:t>~</a:t>
            </a:r>
            <a:endParaRPr lang="ko-KR" alt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981219" y="5085184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50,000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3140070" y="824998"/>
            <a:ext cx="1503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=</a:t>
            </a:r>
            <a:r>
              <a:rPr lang="en-US" altLang="ko-KR" sz="1200" dirty="0" smtClean="0"/>
              <a:t>  20</a:t>
            </a:r>
            <a:r>
              <a:rPr lang="ko-KR" altLang="en-US" sz="1200" dirty="0" smtClean="0"/>
              <a:t>개 이상 주문 </a:t>
            </a:r>
            <a:endParaRPr lang="ko-KR" alt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3140070" y="1329054"/>
            <a:ext cx="1503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/>
              <a:t>=</a:t>
            </a:r>
            <a:r>
              <a:rPr lang="en-US" altLang="ko-KR" sz="1200" dirty="0" smtClean="0"/>
              <a:t>  10</a:t>
            </a:r>
            <a:r>
              <a:rPr lang="ko-KR" altLang="en-US" sz="1200" dirty="0" smtClean="0"/>
              <a:t>개 이상 주문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262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8725" y="45393"/>
            <a:ext cx="13901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b="1" dirty="0" smtClean="0"/>
              <a:t>답례품</a:t>
            </a:r>
            <a:r>
              <a:rPr lang="en-US" altLang="ko-KR" sz="1400" b="1" dirty="0" smtClean="0"/>
              <a:t>(</a:t>
            </a:r>
            <a:r>
              <a:rPr lang="ko-KR" altLang="en-US" sz="1400" b="1" dirty="0" smtClean="0"/>
              <a:t>선물용</a:t>
            </a:r>
            <a:r>
              <a:rPr lang="en-US" altLang="ko-KR" sz="1400" b="1" dirty="0" smtClean="0"/>
              <a:t>)</a:t>
            </a:r>
            <a:endParaRPr lang="ko-KR" altLang="en-US" sz="1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768663" y="199673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답례</a:t>
            </a:r>
            <a:r>
              <a:rPr lang="ko-KR" altLang="en-US" sz="1200" b="1" dirty="0"/>
              <a:t>품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190643"/>
              </p:ext>
            </p:extLst>
          </p:nvPr>
        </p:nvGraphicFramePr>
        <p:xfrm>
          <a:off x="539552" y="448311"/>
          <a:ext cx="8274446" cy="22615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4096"/>
                <a:gridCol w="864096"/>
                <a:gridCol w="864096"/>
                <a:gridCol w="720080"/>
                <a:gridCol w="936104"/>
                <a:gridCol w="864096"/>
                <a:gridCol w="869687"/>
                <a:gridCol w="869687"/>
                <a:gridCol w="1422504"/>
              </a:tblGrid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구분</a:t>
                      </a:r>
                      <a:endParaRPr lang="ko-KR" altLang="en-US" sz="900" dirty="0"/>
                    </a:p>
                  </a:txBody>
                  <a:tcPr/>
                </a:tc>
                <a:tc gridSpan="7"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답 </a:t>
                      </a:r>
                      <a:r>
                        <a:rPr lang="ko-KR" altLang="en-US" sz="900" dirty="0" err="1" smtClean="0"/>
                        <a:t>례</a:t>
                      </a:r>
                      <a:r>
                        <a:rPr lang="ko-KR" altLang="en-US" sz="900" dirty="0" smtClean="0"/>
                        <a:t> </a:t>
                      </a:r>
                      <a:r>
                        <a:rPr lang="ko-KR" altLang="en-US" sz="900" dirty="0" smtClean="0"/>
                        <a:t>품 및 선 물 용</a:t>
                      </a:r>
                      <a:endParaRPr lang="ko-KR" altLang="en-US" sz="9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/>
                </a:tc>
              </a:tr>
              <a:tr h="417204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sz="900" dirty="0" smtClean="0"/>
                        <a:t>종  </a:t>
                      </a:r>
                      <a:r>
                        <a:rPr lang="ko-KR" altLang="en-US" sz="900" dirty="0" smtClean="0"/>
                        <a:t>류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sz="900" dirty="0" smtClean="0"/>
                        <a:t>견과류정과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sz="900" dirty="0" smtClean="0"/>
                        <a:t>도라지 </a:t>
                      </a:r>
                      <a:r>
                        <a:rPr lang="ko-KR" altLang="en-US" sz="900" dirty="0" smtClean="0"/>
                        <a:t>정과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sz="900" dirty="0" smtClean="0"/>
                        <a:t>인삼정과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sz="900" dirty="0" smtClean="0"/>
                        <a:t>수제 </a:t>
                      </a:r>
                      <a:r>
                        <a:rPr lang="ko-KR" altLang="en-US" sz="900" dirty="0" err="1" smtClean="0"/>
                        <a:t>청음료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sz="900" dirty="0" smtClean="0"/>
                        <a:t>수제 </a:t>
                      </a:r>
                      <a:r>
                        <a:rPr lang="ko-KR" altLang="en-US" sz="900" dirty="0" err="1" smtClean="0"/>
                        <a:t>견과바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sz="900" dirty="0" err="1" smtClean="0"/>
                        <a:t>육포쌈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sz="900" dirty="0" smtClean="0"/>
                        <a:t>다  식</a:t>
                      </a:r>
                      <a:endParaRPr lang="ko-KR" altLang="en-US" sz="900" dirty="0"/>
                    </a:p>
                  </a:txBody>
                  <a:tcPr/>
                </a:tc>
                <a:tc rowSpan="6">
                  <a:txBody>
                    <a:bodyPr/>
                    <a:lstStyle/>
                    <a:p>
                      <a:pPr algn="l" latinLnBrk="1"/>
                      <a:r>
                        <a:rPr lang="en-US" altLang="ko-KR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•</a:t>
                      </a:r>
                      <a:r>
                        <a:rPr lang="ko-KR" altLang="en-US" sz="900" dirty="0" err="1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택배비</a:t>
                      </a:r>
                      <a:r>
                        <a:rPr lang="ko-KR" altLang="en-US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별도</a:t>
                      </a:r>
                      <a:endParaRPr lang="en-US" altLang="ko-KR" sz="900" dirty="0" smtClean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  <a:p>
                      <a:pPr algn="l" latinLnBrk="1"/>
                      <a:r>
                        <a:rPr lang="ko-KR" altLang="ko-KR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•</a:t>
                      </a:r>
                      <a:r>
                        <a:rPr lang="ko-KR" altLang="en-US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전국배송가능</a:t>
                      </a:r>
                      <a:endParaRPr lang="en-US" altLang="ko-KR" sz="900" dirty="0" smtClean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  <a:p>
                      <a:pPr algn="l" latinLnBrk="1"/>
                      <a:r>
                        <a:rPr lang="ko-KR" altLang="ko-KR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•</a:t>
                      </a:r>
                      <a:r>
                        <a:rPr lang="ko-KR" altLang="en-US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대량주문가능</a:t>
                      </a:r>
                      <a:endParaRPr lang="en-US" altLang="ko-KR" sz="900" dirty="0" smtClean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  <a:p>
                      <a:pPr algn="l" latinLnBrk="1"/>
                      <a:r>
                        <a:rPr lang="ko-KR" altLang="ko-KR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•</a:t>
                      </a:r>
                      <a:r>
                        <a:rPr lang="ko-KR" altLang="en-US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입금확인 후 배송</a:t>
                      </a:r>
                      <a:endParaRPr lang="en-US" altLang="ko-KR" sz="900" dirty="0" smtClean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  <a:p>
                      <a:pPr algn="l" latinLnBrk="1"/>
                      <a:r>
                        <a:rPr lang="ko-KR" altLang="ko-KR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•</a:t>
                      </a:r>
                      <a:r>
                        <a:rPr lang="ko-KR" altLang="en-US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세금계산서 </a:t>
                      </a:r>
                      <a:r>
                        <a:rPr lang="ko-KR" altLang="en-US" sz="900" dirty="0" err="1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발행시</a:t>
                      </a:r>
                      <a:endParaRPr lang="en-US" altLang="ko-KR" sz="900" dirty="0" smtClean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  <a:p>
                      <a:pPr algn="l" latinLnBrk="1"/>
                      <a:r>
                        <a:rPr lang="ko-KR" altLang="en-US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 부가세별도</a:t>
                      </a:r>
                      <a:endParaRPr lang="ko-KR" altLang="en-US" sz="9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 smtClean="0"/>
                        <a:t>단   가</a:t>
                      </a:r>
                      <a:endParaRPr lang="en-US" altLang="ko-KR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900" dirty="0" smtClean="0"/>
                        <a:t>20,000</a:t>
                      </a:r>
                      <a:r>
                        <a:rPr lang="ko-KR" altLang="en-US" sz="900" dirty="0" smtClean="0"/>
                        <a:t>원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900" dirty="0" smtClean="0"/>
                        <a:t>50,000</a:t>
                      </a:r>
                      <a:r>
                        <a:rPr lang="ko-KR" altLang="en-US" sz="900" dirty="0" smtClean="0"/>
                        <a:t>원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900" dirty="0" smtClean="0"/>
                        <a:t>50,000</a:t>
                      </a:r>
                      <a:r>
                        <a:rPr lang="ko-KR" altLang="en-US" sz="900" dirty="0" smtClean="0"/>
                        <a:t>원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900" dirty="0" smtClean="0"/>
                        <a:t>20,000</a:t>
                      </a:r>
                      <a:r>
                        <a:rPr lang="ko-KR" altLang="en-US" sz="900" dirty="0" smtClean="0"/>
                        <a:t>원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900" dirty="0" smtClean="0"/>
                        <a:t>30,000</a:t>
                      </a:r>
                      <a:r>
                        <a:rPr lang="ko-KR" altLang="en-US" sz="900" dirty="0" smtClean="0"/>
                        <a:t>원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900" dirty="0" smtClean="0"/>
                        <a:t>70,000</a:t>
                      </a:r>
                      <a:r>
                        <a:rPr lang="ko-KR" altLang="en-US" sz="900" dirty="0" smtClean="0"/>
                        <a:t>원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en-US" altLang="ko-KR" sz="900" dirty="0" smtClean="0"/>
                        <a:t>30,000</a:t>
                      </a:r>
                      <a:r>
                        <a:rPr lang="ko-KR" altLang="en-US" sz="900" dirty="0" smtClean="0"/>
                        <a:t>원</a:t>
                      </a:r>
                      <a:endParaRPr lang="ko-KR" altLang="en-US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 smtClean="0"/>
                        <a:t>무게 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smtClean="0"/>
                        <a:t>수량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14528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 smtClean="0"/>
                        <a:t>최소 주문량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dirty="0" smtClean="0"/>
                        <a:t>문의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dirty="0" smtClean="0"/>
                        <a:t>문의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dirty="0" smtClean="0"/>
                        <a:t>문의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dirty="0" smtClean="0"/>
                        <a:t>문의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dirty="0" smtClean="0"/>
                        <a:t>문의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dirty="0" smtClean="0"/>
                        <a:t>문의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900" dirty="0" smtClean="0"/>
                        <a:t>문의</a:t>
                      </a:r>
                      <a:endParaRPr lang="ko-KR" altLang="en-US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85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 smtClean="0"/>
                        <a:t>주문여부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가능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가능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가능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가능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/>
                        <a:t>가능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err="1" smtClean="0"/>
                        <a:t>준비중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err="1" smtClean="0"/>
                        <a:t>준비중</a:t>
                      </a:r>
                      <a:endParaRPr lang="ko-KR" altLang="en-US" sz="9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14859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1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 smtClean="0"/>
                        <a:t>이미지보기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▣</a:t>
                      </a:r>
                      <a:endParaRPr lang="ko-KR" altLang="en-US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▣</a:t>
                      </a:r>
                      <a:endParaRPr lang="ko-KR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▣</a:t>
                      </a:r>
                      <a:endParaRPr lang="ko-KR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▣</a:t>
                      </a:r>
                      <a:endParaRPr lang="ko-KR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▣</a:t>
                      </a:r>
                      <a:endParaRPr lang="ko-KR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▣</a:t>
                      </a:r>
                      <a:endParaRPr lang="ko-KR" altLang="en-US" sz="9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9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▣</a:t>
                      </a:r>
                      <a:endParaRPr lang="ko-KR" altLang="en-US" sz="900" dirty="0" smtClean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956376" y="245745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634811" y="3653150"/>
            <a:ext cx="987771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〮</a:t>
            </a:r>
            <a:r>
              <a:rPr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견과류정과 :</a:t>
            </a:r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〮</a:t>
            </a:r>
            <a:r>
              <a:rPr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도라지 정과 </a:t>
            </a:r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</a:t>
            </a:r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〮</a:t>
            </a:r>
            <a:r>
              <a:rPr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인삼정과 </a:t>
            </a:r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</a:t>
            </a:r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〮</a:t>
            </a:r>
            <a:r>
              <a:rPr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수제 </a:t>
            </a:r>
            <a:r>
              <a:rPr lang="ko-KR" altLang="en-US" sz="1000" dirty="0" err="1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청음료</a:t>
            </a:r>
            <a:r>
              <a:rPr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 </a:t>
            </a:r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:</a:t>
            </a:r>
          </a:p>
          <a:p>
            <a:endParaRPr lang="en-US" altLang="ko-KR" sz="1000" dirty="0" smtClean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endParaRPr lang="en-US" altLang="ko-KR" sz="1000" dirty="0">
              <a:latin typeface="맑은 고딕" panose="020B0503020000020004" pitchFamily="50" charset="-127"/>
              <a:ea typeface="맑은 고딕" panose="020B0503020000020004" pitchFamily="50" charset="-127"/>
            </a:endParaRPr>
          </a:p>
          <a:p>
            <a:r>
              <a:rPr lang="ko-KR" altLang="ko-KR" sz="1000" dirty="0" smtClean="0">
                <a:latin typeface="맑은 고딕" panose="020B0503020000020004" pitchFamily="50" charset="-127"/>
              </a:rPr>
              <a:t>〮</a:t>
            </a:r>
            <a:r>
              <a:rPr lang="ko-KR" altLang="en-US" sz="1000" dirty="0" smtClean="0">
                <a:latin typeface="맑은 고딕" panose="020B0503020000020004" pitchFamily="50" charset="-127"/>
              </a:rPr>
              <a:t>수제 </a:t>
            </a:r>
            <a:r>
              <a:rPr lang="ko-KR" altLang="en-US" sz="1000" dirty="0" err="1" smtClean="0">
                <a:latin typeface="맑은 고딕" panose="020B0503020000020004" pitchFamily="50" charset="-127"/>
              </a:rPr>
              <a:t>견과바</a:t>
            </a:r>
            <a:r>
              <a:rPr lang="ko-KR" altLang="en-US" sz="1000" dirty="0" smtClean="0">
                <a:latin typeface="맑은 고딕" panose="020B0503020000020004" pitchFamily="50" charset="-127"/>
              </a:rPr>
              <a:t> </a:t>
            </a:r>
            <a:r>
              <a:rPr lang="en-US" altLang="ko-KR" sz="1000" dirty="0" smtClean="0">
                <a:latin typeface="맑은 고딕" panose="020B0503020000020004" pitchFamily="50" charset="-127"/>
              </a:rPr>
              <a:t>:</a:t>
            </a:r>
          </a:p>
          <a:p>
            <a:endParaRPr lang="en-US" altLang="ko-KR" sz="1000" dirty="0" smtClean="0">
              <a:latin typeface="맑은 고딕" panose="020B0503020000020004" pitchFamily="50" charset="-127"/>
            </a:endParaRPr>
          </a:p>
          <a:p>
            <a:endParaRPr lang="en-US" altLang="ko-KR" sz="1000" dirty="0">
              <a:latin typeface="맑은 고딕" panose="020B0503020000020004" pitchFamily="50" charset="-127"/>
            </a:endParaRPr>
          </a:p>
          <a:p>
            <a:r>
              <a:rPr lang="ko-KR" altLang="ko-KR" sz="1000" dirty="0" smtClean="0">
                <a:latin typeface="맑은 고딕" panose="020B0503020000020004" pitchFamily="50" charset="-127"/>
              </a:rPr>
              <a:t>〮</a:t>
            </a:r>
            <a:r>
              <a:rPr lang="ko-KR" altLang="en-US" sz="1000" dirty="0" err="1" smtClean="0">
                <a:latin typeface="맑은 고딕" panose="020B0503020000020004" pitchFamily="50" charset="-127"/>
              </a:rPr>
              <a:t>육포쌈</a:t>
            </a:r>
            <a:r>
              <a:rPr lang="ko-KR" altLang="en-US" sz="1000" dirty="0" smtClean="0">
                <a:latin typeface="맑은 고딕" panose="020B0503020000020004" pitchFamily="50" charset="-127"/>
              </a:rPr>
              <a:t> </a:t>
            </a:r>
            <a:r>
              <a:rPr lang="en-US" altLang="ko-KR" sz="1000" dirty="0" smtClean="0">
                <a:latin typeface="맑은 고딕" panose="020B0503020000020004" pitchFamily="50" charset="-127"/>
              </a:rPr>
              <a:t>:</a:t>
            </a:r>
          </a:p>
          <a:p>
            <a:endParaRPr lang="en-US" altLang="ko-KR" sz="1000" dirty="0" smtClean="0">
              <a:latin typeface="맑은 고딕" panose="020B0503020000020004" pitchFamily="50" charset="-127"/>
            </a:endParaRPr>
          </a:p>
          <a:p>
            <a:endParaRPr lang="en-US" altLang="ko-KR" sz="1000" dirty="0">
              <a:latin typeface="맑은 고딕" panose="020B0503020000020004" pitchFamily="50" charset="-127"/>
            </a:endParaRPr>
          </a:p>
          <a:p>
            <a:r>
              <a:rPr lang="ko-KR" altLang="ko-KR" sz="1000" dirty="0" smtClean="0">
                <a:latin typeface="맑은 고딕" panose="020B0503020000020004" pitchFamily="50" charset="-127"/>
              </a:rPr>
              <a:t>〮</a:t>
            </a:r>
            <a:r>
              <a:rPr lang="ko-KR" altLang="en-US" sz="1000" dirty="0" smtClean="0">
                <a:latin typeface="맑은 고딕" panose="020B0503020000020004" pitchFamily="50" charset="-127"/>
              </a:rPr>
              <a:t>다식 </a:t>
            </a:r>
            <a:r>
              <a:rPr lang="en-US" altLang="ko-KR" sz="1000" dirty="0" smtClean="0">
                <a:latin typeface="맑은 고딕" panose="020B0503020000020004" pitchFamily="50" charset="-127"/>
              </a:rPr>
              <a:t>:</a:t>
            </a:r>
            <a:endParaRPr lang="ko-KR" altLang="en-US" sz="1000" dirty="0"/>
          </a:p>
        </p:txBody>
      </p:sp>
      <p:sp>
        <p:nvSpPr>
          <p:cNvPr id="5" name="TextBox 4"/>
          <p:cNvSpPr txBox="1"/>
          <p:nvPr/>
        </p:nvSpPr>
        <p:spPr>
          <a:xfrm>
            <a:off x="539552" y="2658978"/>
            <a:ext cx="467788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•</a:t>
            </a:r>
            <a:r>
              <a:rPr lang="ko-KR" altLang="en-US" sz="10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상기 제품은 원자재 직접 구입하여 모든 공정 수작업으로 이루어 집니다</a:t>
            </a:r>
            <a:r>
              <a:rPr lang="en-US" altLang="ko-KR" sz="10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.</a:t>
            </a:r>
          </a:p>
          <a:p>
            <a:r>
              <a:rPr lang="en-US" altLang="ko-KR" sz="10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•</a:t>
            </a:r>
            <a:r>
              <a:rPr lang="ko-KR" altLang="en-US" sz="10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고객 개별 맞춤형 별도 주문 가능합니다</a:t>
            </a:r>
            <a:r>
              <a:rPr lang="en-US" altLang="ko-KR" sz="10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.(</a:t>
            </a:r>
            <a:r>
              <a:rPr lang="ko-KR" altLang="en-US" sz="10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수량</a:t>
            </a:r>
            <a:r>
              <a:rPr lang="en-US" altLang="ko-KR" sz="10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,</a:t>
            </a:r>
            <a:r>
              <a:rPr lang="ko-KR" altLang="en-US" sz="10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크기</a:t>
            </a:r>
            <a:r>
              <a:rPr lang="en-US" altLang="ko-KR" sz="10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,</a:t>
            </a:r>
            <a:r>
              <a:rPr lang="ko-KR" altLang="en-US" sz="1000" dirty="0" err="1" smtClean="0">
                <a:latin typeface="바탕" panose="02030600000101010101" pitchFamily="18" charset="-127"/>
                <a:ea typeface="바탕" panose="02030600000101010101" pitchFamily="18" charset="-127"/>
              </a:rPr>
              <a:t>포장지등</a:t>
            </a:r>
            <a:r>
              <a:rPr lang="ko-KR" altLang="en-US" sz="10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 선택가능</a:t>
            </a:r>
            <a:r>
              <a:rPr lang="en-US" altLang="ko-KR" sz="10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)</a:t>
            </a:r>
          </a:p>
          <a:p>
            <a:r>
              <a:rPr lang="en-US" altLang="ko-KR" sz="10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•</a:t>
            </a:r>
            <a:r>
              <a:rPr lang="ko-KR" altLang="en-US" sz="10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정성과 품격이 담겨 있어 답례품 및 선물용으로 최고의 상품이라 자부 합니다</a:t>
            </a:r>
            <a:r>
              <a:rPr lang="en-US" altLang="ko-KR" sz="1000" dirty="0" smtClean="0">
                <a:latin typeface="바탕" panose="02030600000101010101" pitchFamily="18" charset="-127"/>
                <a:ea typeface="바탕" panose="02030600000101010101" pitchFamily="18" charset="-127"/>
              </a:rPr>
              <a:t>.</a:t>
            </a:r>
            <a:endParaRPr lang="ko-KR" altLang="en-US" sz="1000" dirty="0"/>
          </a:p>
        </p:txBody>
      </p:sp>
      <p:sp>
        <p:nvSpPr>
          <p:cNvPr id="6" name="TextBox 5"/>
          <p:cNvSpPr txBox="1"/>
          <p:nvPr/>
        </p:nvSpPr>
        <p:spPr>
          <a:xfrm>
            <a:off x="634811" y="3406929"/>
            <a:ext cx="121700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★ 제조 과정 설명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9262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467206" y="410181"/>
            <a:ext cx="1818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서울 마리나 </a:t>
            </a:r>
            <a:r>
              <a:rPr lang="ko-KR" altLang="en-US" sz="1200" dirty="0" err="1" smtClean="0"/>
              <a:t>컨벤션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2</a:t>
            </a:r>
            <a:r>
              <a:rPr lang="ko-KR" altLang="en-US" sz="1200" dirty="0" smtClean="0"/>
              <a:t>층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4205573"/>
            <a:ext cx="25474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명칭 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여의도 </a:t>
            </a:r>
            <a:r>
              <a:rPr lang="ko-KR" altLang="en-US" sz="1000" dirty="0" err="1" smtClean="0"/>
              <a:t>서울마리나</a:t>
            </a:r>
            <a:r>
              <a:rPr lang="ko-KR" altLang="en-US" sz="1000" dirty="0" smtClean="0"/>
              <a:t>  </a:t>
            </a:r>
            <a:r>
              <a:rPr lang="ko-KR" altLang="en-US" sz="1000" dirty="0" err="1" smtClean="0"/>
              <a:t>컨벤션홀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2</a:t>
            </a:r>
            <a:r>
              <a:rPr lang="ko-KR" altLang="en-US" sz="1000" dirty="0" smtClean="0"/>
              <a:t>층</a:t>
            </a:r>
            <a:endParaRPr lang="en-US" altLang="ko-KR" sz="1000" dirty="0" smtClean="0"/>
          </a:p>
          <a:p>
            <a:endParaRPr lang="en-US" altLang="ko-KR" sz="1000" dirty="0"/>
          </a:p>
          <a:p>
            <a:r>
              <a:rPr lang="ko-KR" altLang="en-US" sz="1000" dirty="0" smtClean="0"/>
              <a:t>주소 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서울 영등포구 </a:t>
            </a:r>
            <a:r>
              <a:rPr lang="ko-KR" altLang="en-US" sz="1000" dirty="0" err="1" smtClean="0"/>
              <a:t>여의서로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160</a:t>
            </a:r>
            <a:r>
              <a:rPr lang="ko-KR" altLang="en-US" sz="1000" dirty="0" smtClean="0"/>
              <a:t> </a:t>
            </a:r>
            <a:endParaRPr lang="ko-KR" altLang="en-US" sz="10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560008"/>
              </p:ext>
            </p:extLst>
          </p:nvPr>
        </p:nvGraphicFramePr>
        <p:xfrm>
          <a:off x="5004048" y="1757301"/>
          <a:ext cx="3480048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012"/>
                <a:gridCol w="858180"/>
                <a:gridCol w="881844"/>
                <a:gridCol w="870012"/>
              </a:tblGrid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9412" y="1759697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참고내용</a:t>
            </a:r>
            <a:endParaRPr lang="ko-KR" altLang="en-US" sz="1000"/>
          </a:p>
        </p:txBody>
      </p:sp>
      <p:sp>
        <p:nvSpPr>
          <p:cNvPr id="8" name="TextBox 7"/>
          <p:cNvSpPr txBox="1"/>
          <p:nvPr/>
        </p:nvSpPr>
        <p:spPr>
          <a:xfrm>
            <a:off x="323528" y="2025841"/>
            <a:ext cx="41248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ㆍ주요</a:t>
            </a:r>
            <a:r>
              <a:rPr lang="ko-KR" altLang="en-US" sz="1000" dirty="0" smtClean="0">
                <a:latin typeface="맑은 고딕"/>
                <a:ea typeface="맑은 고딕"/>
              </a:rPr>
              <a:t> 행사 </a:t>
            </a:r>
            <a:r>
              <a:rPr lang="en-US" altLang="ko-KR" sz="1000" dirty="0" smtClean="0">
                <a:latin typeface="맑은 고딕"/>
                <a:ea typeface="맑은 고딕"/>
              </a:rPr>
              <a:t>: </a:t>
            </a:r>
            <a:r>
              <a:rPr lang="ko-KR" altLang="en-US" sz="1000" dirty="0" smtClean="0">
                <a:latin typeface="맑은 고딕"/>
                <a:ea typeface="맑은 고딕"/>
              </a:rPr>
              <a:t>대관행사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기업행사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웨딩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돌</a:t>
            </a:r>
            <a:r>
              <a:rPr lang="en-US" altLang="ko-KR" sz="1000" dirty="0" smtClean="0">
                <a:latin typeface="맑은 고딕"/>
                <a:ea typeface="맑은 고딕"/>
              </a:rPr>
              <a:t>/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칠순잔치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단체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행사등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endParaRPr lang="en-US" altLang="ko-KR" sz="1000" dirty="0">
              <a:latin typeface="맑은 고딕"/>
              <a:ea typeface="맑은 고딕"/>
            </a:endParaRPr>
          </a:p>
          <a:p>
            <a:r>
              <a:rPr lang="ko-KR" altLang="ko-KR" sz="10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행사</a:t>
            </a:r>
            <a:r>
              <a:rPr lang="ko-KR" altLang="en-US" sz="1000" dirty="0" smtClean="0">
                <a:latin typeface="맑은 고딕"/>
                <a:ea typeface="맑은 고딕"/>
              </a:rPr>
              <a:t> 인원 </a:t>
            </a:r>
            <a:r>
              <a:rPr lang="en-US" altLang="ko-KR" sz="1000" dirty="0" smtClean="0">
                <a:latin typeface="맑은 고딕"/>
                <a:ea typeface="맑은 고딕"/>
              </a:rPr>
              <a:t>: </a:t>
            </a:r>
            <a:r>
              <a:rPr lang="ko-KR" altLang="en-US" sz="1000" dirty="0" smtClean="0">
                <a:latin typeface="맑은 고딕"/>
                <a:ea typeface="맑은 고딕"/>
              </a:rPr>
              <a:t>대관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행사시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150</a:t>
            </a:r>
            <a:r>
              <a:rPr lang="ko-KR" altLang="en-US" sz="1000" dirty="0" smtClean="0">
                <a:latin typeface="맑은 고딕"/>
                <a:ea typeface="맑은 고딕"/>
              </a:rPr>
              <a:t>가능 </a:t>
            </a:r>
            <a:r>
              <a:rPr lang="en-US" altLang="ko-KR" sz="1000" dirty="0" smtClean="0">
                <a:latin typeface="맑은 고딕"/>
                <a:ea typeface="맑은 고딕"/>
              </a:rPr>
              <a:t>(</a:t>
            </a:r>
            <a:r>
              <a:rPr lang="ko-KR" altLang="en-US" sz="1000" dirty="0" smtClean="0">
                <a:latin typeface="맑은 고딕"/>
                <a:ea typeface="맑은 고딕"/>
              </a:rPr>
              <a:t>식사 미포함</a:t>
            </a:r>
            <a:r>
              <a:rPr lang="en-US" altLang="ko-KR" sz="1000" dirty="0" smtClean="0">
                <a:latin typeface="맑은 고딕"/>
                <a:ea typeface="맑은 고딕"/>
              </a:rPr>
              <a:t>)</a:t>
            </a:r>
          </a:p>
          <a:p>
            <a:r>
              <a:rPr lang="en-US" altLang="ko-KR" sz="1000" dirty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                 </a:t>
            </a:r>
            <a:r>
              <a:rPr lang="ko-KR" altLang="en-US" sz="1000" dirty="0" smtClean="0">
                <a:latin typeface="맑은 고딕"/>
                <a:ea typeface="맑은 고딕"/>
              </a:rPr>
              <a:t>식사포함행사 최대 </a:t>
            </a:r>
            <a:r>
              <a:rPr lang="en-US" altLang="ko-KR" sz="1000" dirty="0" smtClean="0">
                <a:latin typeface="맑은 고딕"/>
                <a:ea typeface="맑은 고딕"/>
              </a:rPr>
              <a:t>120</a:t>
            </a:r>
            <a:r>
              <a:rPr lang="ko-KR" altLang="en-US" sz="1000" dirty="0" smtClean="0">
                <a:latin typeface="맑은 고딕"/>
                <a:ea typeface="맑은 고딕"/>
              </a:rPr>
              <a:t>명</a:t>
            </a:r>
            <a:endParaRPr lang="ko-KR" alt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148800" y="863588"/>
            <a:ext cx="447430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/>
              <a:t>더베스트케이터링과</a:t>
            </a:r>
            <a:r>
              <a:rPr lang="ko-KR" altLang="en-US" sz="1000" dirty="0"/>
              <a:t> </a:t>
            </a:r>
            <a:r>
              <a:rPr lang="ko-KR" altLang="en-US" sz="1000" dirty="0" err="1" smtClean="0"/>
              <a:t>서울마리나</a:t>
            </a:r>
            <a:r>
              <a:rPr lang="ko-KR" altLang="en-US" sz="1000" dirty="0" smtClean="0"/>
              <a:t> 양사가 전속계약을 맺어 어느 곳에 예약을</a:t>
            </a:r>
            <a:endParaRPr lang="en-US" altLang="ko-KR" sz="1000" dirty="0" smtClean="0"/>
          </a:p>
          <a:p>
            <a:r>
              <a:rPr lang="ko-KR" altLang="en-US" sz="1000" dirty="0" smtClean="0"/>
              <a:t>하든 똑같은 조건으로 행사를 진행합니다</a:t>
            </a:r>
            <a:r>
              <a:rPr lang="en-US" altLang="ko-KR" sz="1000" dirty="0" smtClean="0"/>
              <a:t>.</a:t>
            </a:r>
          </a:p>
          <a:p>
            <a:endParaRPr lang="en-US" altLang="ko-KR" sz="1000" dirty="0"/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한강 최초의 종합 마리나 시설</a:t>
            </a:r>
            <a:endParaRPr lang="en-US" altLang="ko-KR" sz="1000" dirty="0"/>
          </a:p>
          <a:p>
            <a:endParaRPr lang="ko-KR" alt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6365545" y="1479141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이미지 참조</a:t>
            </a:r>
            <a:endParaRPr lang="ko-KR" altLang="en-US" sz="1000"/>
          </a:p>
        </p:txBody>
      </p:sp>
      <p:sp>
        <p:nvSpPr>
          <p:cNvPr id="11" name="TextBox 10"/>
          <p:cNvSpPr txBox="1"/>
          <p:nvPr/>
        </p:nvSpPr>
        <p:spPr>
          <a:xfrm>
            <a:off x="337270" y="3466909"/>
            <a:ext cx="3499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낭만의 </a:t>
            </a:r>
            <a:r>
              <a:rPr lang="ko-KR" altLang="en-US" sz="1000" dirty="0" err="1" smtClean="0"/>
              <a:t>웨딩</a:t>
            </a:r>
            <a:r>
              <a:rPr lang="ko-KR" altLang="en-US" sz="1000" dirty="0" smtClean="0"/>
              <a:t> 끝판 왕</a:t>
            </a:r>
            <a:endParaRPr lang="en-US" altLang="ko-KR" sz="1000" dirty="0" smtClean="0"/>
          </a:p>
          <a:p>
            <a:r>
              <a:rPr lang="ko-KR" altLang="en-US" sz="1000" dirty="0" smtClean="0"/>
              <a:t>남다른 </a:t>
            </a:r>
            <a:r>
              <a:rPr lang="ko-KR" altLang="en-US" sz="1000" dirty="0" err="1" smtClean="0"/>
              <a:t>선상웨딩</a:t>
            </a:r>
            <a:r>
              <a:rPr lang="en-US" altLang="ko-KR" sz="1000" dirty="0" smtClean="0"/>
              <a:t>~</a:t>
            </a:r>
          </a:p>
          <a:p>
            <a:r>
              <a:rPr lang="ko-KR" altLang="en-US" sz="1000" dirty="0" smtClean="0"/>
              <a:t>생에 최고의 날 최고의 만족을 드립니다</a:t>
            </a:r>
            <a:r>
              <a:rPr lang="en-US" altLang="ko-KR" sz="1000" dirty="0" smtClean="0"/>
              <a:t>.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2F </a:t>
            </a:r>
            <a:r>
              <a:rPr lang="ko-KR" altLang="en-US" sz="1000" dirty="0" err="1"/>
              <a:t>컨벤션</a:t>
            </a:r>
            <a:r>
              <a:rPr lang="ko-KR" altLang="en-US" sz="1000" dirty="0"/>
              <a:t> 홀 </a:t>
            </a:r>
            <a:r>
              <a:rPr lang="en-US" altLang="ko-KR" sz="1000" dirty="0"/>
              <a:t>150~200</a:t>
            </a:r>
            <a:r>
              <a:rPr lang="ko-KR" altLang="en-US" sz="1000" dirty="0"/>
              <a:t>기업 </a:t>
            </a:r>
            <a:r>
              <a:rPr lang="ko-KR" altLang="en-US" sz="1000" dirty="0" err="1"/>
              <a:t>런칭</a:t>
            </a:r>
            <a:r>
              <a:rPr lang="ko-KR" altLang="en-US" sz="1000" dirty="0"/>
              <a:t> 행사 </a:t>
            </a:r>
            <a:r>
              <a:rPr lang="ko-KR" altLang="en-US" sz="1000" dirty="0" err="1"/>
              <a:t>ㆍ</a:t>
            </a:r>
            <a:r>
              <a:rPr lang="ko-KR" altLang="en-US" sz="1000" dirty="0"/>
              <a:t> 미디어 </a:t>
            </a:r>
            <a:r>
              <a:rPr lang="ko-KR" altLang="en-US" sz="1000" dirty="0" err="1"/>
              <a:t>컨퍼런스</a:t>
            </a:r>
            <a:r>
              <a:rPr lang="ko-KR" altLang="en-US" sz="1000" dirty="0"/>
              <a:t/>
            </a:r>
            <a:br>
              <a:rPr lang="ko-KR" altLang="en-US" sz="1000" dirty="0"/>
            </a:br>
            <a:r>
              <a:rPr lang="ko-KR" altLang="en-US" sz="1000" dirty="0"/>
              <a:t> </a:t>
            </a:r>
            <a:r>
              <a:rPr lang="ko-KR" altLang="en-US" sz="1000" dirty="0" err="1"/>
              <a:t>웨딩</a:t>
            </a:r>
            <a:r>
              <a:rPr lang="ko-KR" altLang="en-US" sz="1000" dirty="0"/>
              <a:t> 및 </a:t>
            </a:r>
            <a:r>
              <a:rPr lang="ko-KR" altLang="en-US" sz="1000" dirty="0" err="1"/>
              <a:t>가족연</a:t>
            </a:r>
            <a:r>
              <a:rPr lang="ko-KR" altLang="en-US" sz="1000" dirty="0"/>
              <a:t> 등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2837093"/>
            <a:ext cx="26869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hlinkClick r:id="rId2"/>
              </a:rPr>
              <a:t>https://marinaru.modoo.at/?</a:t>
            </a:r>
            <a:r>
              <a:rPr lang="en-US" altLang="ko-KR" sz="1000" dirty="0" smtClean="0">
                <a:hlinkClick r:id="rId2"/>
              </a:rPr>
              <a:t>link=1mktybk0</a:t>
            </a:r>
            <a:endParaRPr lang="en-US" altLang="ko-KR" sz="1000" dirty="0" smtClean="0"/>
          </a:p>
          <a:p>
            <a:endParaRPr lang="en-US" altLang="ko-KR" sz="1000" dirty="0"/>
          </a:p>
          <a:p>
            <a:r>
              <a:rPr lang="ko-KR" altLang="en-US" sz="1000" dirty="0" smtClean="0"/>
              <a:t>참고</a:t>
            </a:r>
            <a:endParaRPr lang="ko-KR" altLang="en-US" sz="1000" dirty="0"/>
          </a:p>
        </p:txBody>
      </p:sp>
      <p:pic>
        <p:nvPicPr>
          <p:cNvPr id="13" name="Picture 3" descr="D:\신세계 쇼핑몰 작업\참고자료\서울마리나2층 주요내용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5069669"/>
            <a:ext cx="4979308" cy="148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894377" y="4447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장소대관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61381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473698" y="6236151"/>
            <a:ext cx="13003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/>
              <a:t>행사별</a:t>
            </a:r>
            <a:r>
              <a:rPr lang="ko-KR" altLang="en-US" sz="1000" dirty="0" smtClean="0"/>
              <a:t> 이미지 참조</a:t>
            </a:r>
            <a:endParaRPr lang="ko-KR" altLang="en-US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3385423" y="560147"/>
            <a:ext cx="21259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서울 마리나 </a:t>
            </a:r>
            <a:r>
              <a:rPr lang="en-US" altLang="ko-KR" sz="1200" dirty="0" smtClean="0"/>
              <a:t>4</a:t>
            </a:r>
            <a:r>
              <a:rPr lang="ko-KR" altLang="en-US" sz="1200" dirty="0" smtClean="0"/>
              <a:t>층 </a:t>
            </a:r>
            <a:r>
              <a:rPr lang="ko-KR" altLang="en-US" sz="1200" dirty="0" err="1" smtClean="0"/>
              <a:t>아일랜드홀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4315162"/>
            <a:ext cx="30348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명칭 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여의도 </a:t>
            </a:r>
            <a:r>
              <a:rPr lang="ko-KR" altLang="en-US" sz="1000" dirty="0" err="1" smtClean="0"/>
              <a:t>서울마리나</a:t>
            </a:r>
            <a:r>
              <a:rPr lang="ko-KR" altLang="en-US" sz="1000" dirty="0" smtClean="0"/>
              <a:t>  </a:t>
            </a:r>
            <a:r>
              <a:rPr lang="ko-KR" altLang="en-US" sz="1000" dirty="0" err="1" smtClean="0"/>
              <a:t>컨벤션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4</a:t>
            </a:r>
            <a:r>
              <a:rPr lang="ko-KR" altLang="en-US" sz="1000" dirty="0" smtClean="0"/>
              <a:t>층 </a:t>
            </a:r>
            <a:r>
              <a:rPr lang="ko-KR" altLang="en-US" sz="1000" dirty="0" err="1" smtClean="0"/>
              <a:t>아일랜드홀</a:t>
            </a:r>
            <a:endParaRPr lang="en-US" altLang="ko-KR" sz="1000" dirty="0" smtClean="0"/>
          </a:p>
          <a:p>
            <a:endParaRPr lang="en-US" altLang="ko-KR" sz="1000" dirty="0"/>
          </a:p>
          <a:p>
            <a:r>
              <a:rPr lang="ko-KR" altLang="en-US" sz="1000" dirty="0" smtClean="0"/>
              <a:t>주소 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서울 영등포구 </a:t>
            </a:r>
            <a:r>
              <a:rPr lang="ko-KR" altLang="en-US" sz="1000" dirty="0" err="1" smtClean="0"/>
              <a:t>여의서로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160</a:t>
            </a:r>
            <a:r>
              <a:rPr lang="ko-KR" altLang="en-US" sz="1000" dirty="0" smtClean="0"/>
              <a:t> </a:t>
            </a:r>
            <a:endParaRPr lang="ko-KR" altLang="en-US" sz="10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6394402"/>
              </p:ext>
            </p:extLst>
          </p:nvPr>
        </p:nvGraphicFramePr>
        <p:xfrm>
          <a:off x="5004048" y="1866890"/>
          <a:ext cx="3480048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012"/>
                <a:gridCol w="858180"/>
                <a:gridCol w="881844"/>
                <a:gridCol w="870012"/>
              </a:tblGrid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4506" y="1863556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참고내용</a:t>
            </a:r>
            <a:endParaRPr lang="ko-KR" altLang="en-US" sz="1000"/>
          </a:p>
        </p:txBody>
      </p:sp>
      <p:sp>
        <p:nvSpPr>
          <p:cNvPr id="8" name="TextBox 7"/>
          <p:cNvSpPr txBox="1"/>
          <p:nvPr/>
        </p:nvSpPr>
        <p:spPr>
          <a:xfrm>
            <a:off x="323528" y="2109777"/>
            <a:ext cx="41248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ㆍ주요</a:t>
            </a:r>
            <a:r>
              <a:rPr lang="ko-KR" altLang="en-US" sz="1000" dirty="0" smtClean="0">
                <a:latin typeface="맑은 고딕"/>
                <a:ea typeface="맑은 고딕"/>
              </a:rPr>
              <a:t> 행사 </a:t>
            </a:r>
            <a:r>
              <a:rPr lang="en-US" altLang="ko-KR" sz="1000" dirty="0" smtClean="0">
                <a:latin typeface="맑은 고딕"/>
                <a:ea typeface="맑은 고딕"/>
              </a:rPr>
              <a:t>: </a:t>
            </a:r>
            <a:r>
              <a:rPr lang="ko-KR" altLang="en-US" sz="1000" dirty="0" smtClean="0">
                <a:latin typeface="맑은 고딕"/>
                <a:ea typeface="맑은 고딕"/>
              </a:rPr>
              <a:t>대관행사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기업행사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웨딩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돌</a:t>
            </a:r>
            <a:r>
              <a:rPr lang="en-US" altLang="ko-KR" sz="1000" dirty="0" smtClean="0">
                <a:latin typeface="맑은 고딕"/>
                <a:ea typeface="맑은 고딕"/>
              </a:rPr>
              <a:t>/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칠순잔치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단체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행사등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endParaRPr lang="en-US" altLang="ko-KR" sz="1000" dirty="0">
              <a:latin typeface="맑은 고딕"/>
              <a:ea typeface="맑은 고딕"/>
            </a:endParaRPr>
          </a:p>
          <a:p>
            <a:r>
              <a:rPr lang="ko-KR" altLang="ko-KR" sz="10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행사</a:t>
            </a:r>
            <a:r>
              <a:rPr lang="ko-KR" altLang="en-US" sz="1000" dirty="0" smtClean="0">
                <a:latin typeface="맑은 고딕"/>
                <a:ea typeface="맑은 고딕"/>
              </a:rPr>
              <a:t> 인원 </a:t>
            </a:r>
            <a:r>
              <a:rPr lang="en-US" altLang="ko-KR" sz="1000" dirty="0" smtClean="0">
                <a:latin typeface="맑은 고딕"/>
                <a:ea typeface="맑은 고딕"/>
              </a:rPr>
              <a:t>: </a:t>
            </a:r>
            <a:r>
              <a:rPr lang="ko-KR" altLang="en-US" sz="1000" dirty="0" smtClean="0">
                <a:latin typeface="맑은 고딕"/>
                <a:ea typeface="맑은 고딕"/>
              </a:rPr>
              <a:t>대관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행사시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150</a:t>
            </a:r>
            <a:r>
              <a:rPr lang="ko-KR" altLang="en-US" sz="1000" dirty="0" smtClean="0">
                <a:latin typeface="맑은 고딕"/>
                <a:ea typeface="맑은 고딕"/>
              </a:rPr>
              <a:t>가능 </a:t>
            </a:r>
            <a:r>
              <a:rPr lang="en-US" altLang="ko-KR" sz="1000" dirty="0" smtClean="0">
                <a:latin typeface="맑은 고딕"/>
                <a:ea typeface="맑은 고딕"/>
              </a:rPr>
              <a:t>(</a:t>
            </a:r>
            <a:r>
              <a:rPr lang="ko-KR" altLang="en-US" sz="1000" dirty="0" smtClean="0">
                <a:latin typeface="맑은 고딕"/>
                <a:ea typeface="맑은 고딕"/>
              </a:rPr>
              <a:t>식사 미포함</a:t>
            </a:r>
            <a:r>
              <a:rPr lang="en-US" altLang="ko-KR" sz="1000" dirty="0" smtClean="0">
                <a:latin typeface="맑은 고딕"/>
                <a:ea typeface="맑은 고딕"/>
              </a:rPr>
              <a:t>)</a:t>
            </a:r>
          </a:p>
          <a:p>
            <a:r>
              <a:rPr lang="en-US" altLang="ko-KR" sz="1000" dirty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                 </a:t>
            </a:r>
            <a:r>
              <a:rPr lang="ko-KR" altLang="en-US" sz="1000" dirty="0" smtClean="0">
                <a:latin typeface="맑은 고딕"/>
                <a:ea typeface="맑은 고딕"/>
              </a:rPr>
              <a:t>식사포함행사 최대 </a:t>
            </a:r>
            <a:r>
              <a:rPr lang="en-US" altLang="ko-KR" sz="1000" dirty="0" smtClean="0">
                <a:latin typeface="맑은 고딕"/>
                <a:ea typeface="맑은 고딕"/>
              </a:rPr>
              <a:t>120</a:t>
            </a:r>
            <a:r>
              <a:rPr lang="ko-KR" altLang="en-US" sz="1000" dirty="0" smtClean="0">
                <a:latin typeface="맑은 고딕"/>
                <a:ea typeface="맑은 고딕"/>
              </a:rPr>
              <a:t>명</a:t>
            </a:r>
            <a:endParaRPr lang="ko-KR" alt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403895" y="1133455"/>
            <a:ext cx="447430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/>
              <a:t>더베스트케이터링과</a:t>
            </a:r>
            <a:r>
              <a:rPr lang="ko-KR" altLang="en-US" sz="1000" dirty="0"/>
              <a:t> </a:t>
            </a:r>
            <a:r>
              <a:rPr lang="ko-KR" altLang="en-US" sz="1000" dirty="0" err="1" smtClean="0"/>
              <a:t>서울마리나</a:t>
            </a:r>
            <a:r>
              <a:rPr lang="ko-KR" altLang="en-US" sz="1000" dirty="0" smtClean="0"/>
              <a:t> 양사가 전속계약을 맺어 어느 곳에 예약을</a:t>
            </a:r>
            <a:endParaRPr lang="en-US" altLang="ko-KR" sz="1000" dirty="0" smtClean="0"/>
          </a:p>
          <a:p>
            <a:r>
              <a:rPr lang="ko-KR" altLang="en-US" sz="1000" dirty="0" smtClean="0"/>
              <a:t>하든 똑같은 조건으로 행사를 진행합니다</a:t>
            </a:r>
            <a:r>
              <a:rPr lang="en-US" altLang="ko-KR" sz="1000" dirty="0" smtClean="0"/>
              <a:t>.</a:t>
            </a:r>
          </a:p>
          <a:p>
            <a:endParaRPr lang="en-US" altLang="ko-KR" sz="1000" dirty="0"/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한강 최초의 종합 마리나 시설</a:t>
            </a:r>
            <a:endParaRPr lang="en-US" altLang="ko-KR" sz="1000" dirty="0"/>
          </a:p>
          <a:p>
            <a:endParaRPr lang="ko-KR" alt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6365545" y="1588730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이미지 참조</a:t>
            </a:r>
            <a:endParaRPr lang="ko-KR" altLang="en-US" sz="1000"/>
          </a:p>
        </p:txBody>
      </p:sp>
      <p:sp>
        <p:nvSpPr>
          <p:cNvPr id="11" name="TextBox 10"/>
          <p:cNvSpPr txBox="1"/>
          <p:nvPr/>
        </p:nvSpPr>
        <p:spPr>
          <a:xfrm>
            <a:off x="467544" y="2817663"/>
            <a:ext cx="3499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낭만의 </a:t>
            </a:r>
            <a:r>
              <a:rPr lang="ko-KR" altLang="en-US" sz="1000" dirty="0" err="1" smtClean="0"/>
              <a:t>웨딩</a:t>
            </a:r>
            <a:r>
              <a:rPr lang="ko-KR" altLang="en-US" sz="1000" dirty="0" smtClean="0"/>
              <a:t> 끝판 왕</a:t>
            </a:r>
            <a:endParaRPr lang="en-US" altLang="ko-KR" sz="1000" dirty="0" smtClean="0"/>
          </a:p>
          <a:p>
            <a:r>
              <a:rPr lang="ko-KR" altLang="en-US" sz="1000" dirty="0" smtClean="0"/>
              <a:t>남다른 </a:t>
            </a:r>
            <a:r>
              <a:rPr lang="ko-KR" altLang="en-US" sz="1000" dirty="0" err="1" smtClean="0"/>
              <a:t>선상웨딩</a:t>
            </a:r>
            <a:r>
              <a:rPr lang="en-US" altLang="ko-KR" sz="1000" dirty="0" smtClean="0"/>
              <a:t>~</a:t>
            </a:r>
          </a:p>
          <a:p>
            <a:r>
              <a:rPr lang="ko-KR" altLang="en-US" sz="1000" dirty="0" smtClean="0"/>
              <a:t>생에 최고의 날 최고의 만족을 드립니다</a:t>
            </a:r>
            <a:r>
              <a:rPr lang="en-US" altLang="ko-KR" sz="1000" dirty="0" smtClean="0"/>
              <a:t>.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2F </a:t>
            </a:r>
            <a:r>
              <a:rPr lang="ko-KR" altLang="en-US" sz="1000" dirty="0" err="1"/>
              <a:t>컨벤션</a:t>
            </a:r>
            <a:r>
              <a:rPr lang="ko-KR" altLang="en-US" sz="1000" dirty="0"/>
              <a:t> 홀 </a:t>
            </a:r>
            <a:r>
              <a:rPr lang="en-US" altLang="ko-KR" sz="1000" dirty="0"/>
              <a:t>150~200</a:t>
            </a:r>
            <a:r>
              <a:rPr lang="ko-KR" altLang="en-US" sz="1000" dirty="0"/>
              <a:t>기업 </a:t>
            </a:r>
            <a:r>
              <a:rPr lang="ko-KR" altLang="en-US" sz="1000" dirty="0" err="1"/>
              <a:t>런칭</a:t>
            </a:r>
            <a:r>
              <a:rPr lang="ko-KR" altLang="en-US" sz="1000" dirty="0"/>
              <a:t> 행사 </a:t>
            </a:r>
            <a:r>
              <a:rPr lang="ko-KR" altLang="en-US" sz="1000" dirty="0" err="1"/>
              <a:t>ㆍ</a:t>
            </a:r>
            <a:r>
              <a:rPr lang="ko-KR" altLang="en-US" sz="1000" dirty="0"/>
              <a:t> 미디어 </a:t>
            </a:r>
            <a:r>
              <a:rPr lang="ko-KR" altLang="en-US" sz="1000" dirty="0" err="1"/>
              <a:t>컨퍼런스</a:t>
            </a:r>
            <a:r>
              <a:rPr lang="ko-KR" altLang="en-US" sz="1000" dirty="0"/>
              <a:t/>
            </a:r>
            <a:br>
              <a:rPr lang="ko-KR" altLang="en-US" sz="1000" dirty="0"/>
            </a:br>
            <a:r>
              <a:rPr lang="ko-KR" altLang="en-US" sz="1000" dirty="0"/>
              <a:t> </a:t>
            </a:r>
            <a:r>
              <a:rPr lang="ko-KR" altLang="en-US" sz="1000" dirty="0" err="1"/>
              <a:t>웨딩</a:t>
            </a:r>
            <a:r>
              <a:rPr lang="ko-KR" altLang="en-US" sz="1000" dirty="0"/>
              <a:t> 및 </a:t>
            </a:r>
            <a:r>
              <a:rPr lang="ko-KR" altLang="en-US" sz="1000" dirty="0" err="1"/>
              <a:t>가족연</a:t>
            </a:r>
            <a:r>
              <a:rPr lang="ko-KR" altLang="en-US" sz="1000" dirty="0"/>
              <a:t> 등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92819" y="5805264"/>
            <a:ext cx="26869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hlinkClick r:id="rId2"/>
              </a:rPr>
              <a:t>https://marinaru.modoo.at/?</a:t>
            </a:r>
            <a:r>
              <a:rPr lang="en-US" altLang="ko-KR" sz="1000" dirty="0" smtClean="0">
                <a:hlinkClick r:id="rId2"/>
              </a:rPr>
              <a:t>link=1mktybk0</a:t>
            </a:r>
            <a:endParaRPr lang="en-US" altLang="ko-KR" sz="1000" dirty="0" smtClean="0"/>
          </a:p>
          <a:p>
            <a:endParaRPr lang="en-US" altLang="ko-KR" sz="1000" dirty="0"/>
          </a:p>
          <a:p>
            <a:r>
              <a:rPr lang="ko-KR" altLang="en-US" sz="1000" dirty="0" smtClean="0"/>
              <a:t>참고</a:t>
            </a:r>
            <a:endParaRPr lang="ko-KR" altLang="en-US" sz="1000" dirty="0"/>
          </a:p>
        </p:txBody>
      </p:sp>
      <p:pic>
        <p:nvPicPr>
          <p:cNvPr id="1026" name="Picture 2" descr="D:\신세계 쇼핑몰 작업\참고자료\서울마리나 4층 주요내용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46" y="3911362"/>
            <a:ext cx="4629199" cy="189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3894377" y="44477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mtClean="0"/>
              <a:t>장소대관</a:t>
            </a: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71488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200" y="4539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선상파</a:t>
            </a:r>
            <a:r>
              <a:rPr lang="ko-KR" altLang="en-US" sz="1400" dirty="0"/>
              <a:t>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8663" y="25796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선상파</a:t>
            </a:r>
            <a:r>
              <a:rPr lang="ko-KR" altLang="en-US" sz="1200" b="1" dirty="0"/>
              <a:t>티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1253341"/>
              </p:ext>
            </p:extLst>
          </p:nvPr>
        </p:nvGraphicFramePr>
        <p:xfrm>
          <a:off x="539552" y="560346"/>
          <a:ext cx="7698383" cy="299213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4725"/>
                <a:gridCol w="2147153"/>
                <a:gridCol w="2382738"/>
                <a:gridCol w="2153767"/>
              </a:tblGrid>
              <a:tr h="280194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bg1"/>
                          </a:solidFill>
                        </a:rPr>
                        <a:t>구분</a:t>
                      </a:r>
                      <a:endParaRPr lang="ko-KR" alt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solidFill>
                            <a:schemeClr val="bg1"/>
                          </a:solidFill>
                        </a:rPr>
                        <a:t>선상파티</a:t>
                      </a:r>
                      <a:endParaRPr lang="ko-KR" altLang="en-US" sz="10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518458"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sz="1000" dirty="0" err="1" smtClean="0"/>
                        <a:t>선박명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en-US" altLang="ko-KR" sz="1000" dirty="0" smtClean="0"/>
                        <a:t>  </a:t>
                      </a:r>
                      <a:r>
                        <a:rPr lang="ko-KR" altLang="en-US" sz="1000" dirty="0" smtClean="0"/>
                        <a:t>잠실</a:t>
                      </a:r>
                      <a:r>
                        <a:rPr lang="ko-KR" altLang="en-US" sz="1000" baseline="0" dirty="0" smtClean="0"/>
                        <a:t> </a:t>
                      </a:r>
                      <a:r>
                        <a:rPr lang="ko-KR" altLang="en-US" sz="1000" baseline="0" dirty="0" err="1" smtClean="0"/>
                        <a:t>럭셔리</a:t>
                      </a:r>
                      <a:r>
                        <a:rPr lang="ko-KR" altLang="en-US" sz="1000" baseline="0" dirty="0" smtClean="0"/>
                        <a:t> 보트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sz="1000" dirty="0" smtClean="0"/>
                        <a:t>여의도 </a:t>
                      </a:r>
                      <a:r>
                        <a:rPr lang="ko-KR" altLang="en-US" sz="1000" dirty="0" err="1" smtClean="0"/>
                        <a:t>비즈</a:t>
                      </a:r>
                      <a:r>
                        <a:rPr lang="ko-KR" altLang="en-US" sz="1000" dirty="0" smtClean="0"/>
                        <a:t> 보트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>
                        <a:lnSpc>
                          <a:spcPct val="200000"/>
                        </a:lnSpc>
                      </a:pPr>
                      <a:r>
                        <a:rPr lang="ko-KR" altLang="en-US" sz="1000" dirty="0" smtClean="0"/>
                        <a:t>반포 </a:t>
                      </a:r>
                      <a:r>
                        <a:rPr lang="ko-KR" altLang="en-US" sz="1000" dirty="0" err="1" smtClean="0"/>
                        <a:t>카타마란</a:t>
                      </a:r>
                      <a:endParaRPr lang="ko-KR" altLang="en-US" sz="1000" dirty="0"/>
                    </a:p>
                  </a:txBody>
                  <a:tcPr/>
                </a:tc>
              </a:tr>
              <a:tr h="34563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정원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12</a:t>
                      </a:r>
                      <a:r>
                        <a:rPr lang="ko-KR" altLang="en-US" sz="1000" dirty="0" smtClean="0"/>
                        <a:t>인승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24</a:t>
                      </a:r>
                      <a:r>
                        <a:rPr lang="ko-KR" altLang="en-US" sz="1000" dirty="0" smtClean="0"/>
                        <a:t>인승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35</a:t>
                      </a:r>
                      <a:r>
                        <a:rPr lang="ko-KR" altLang="en-US" sz="1000" dirty="0" smtClean="0"/>
                        <a:t>인승</a:t>
                      </a:r>
                      <a:endParaRPr lang="ko-KR" altLang="en-US" sz="10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 대여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45</a:t>
                      </a:r>
                      <a:r>
                        <a:rPr lang="ko-KR" altLang="en-US" sz="1000" dirty="0" smtClean="0"/>
                        <a:t>만원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63</a:t>
                      </a:r>
                      <a:r>
                        <a:rPr lang="ko-KR" altLang="en-US" sz="1000" dirty="0" smtClean="0"/>
                        <a:t>만원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90</a:t>
                      </a:r>
                      <a:r>
                        <a:rPr lang="ko-KR" altLang="en-US" sz="1000" dirty="0" smtClean="0"/>
                        <a:t>만원</a:t>
                      </a:r>
                      <a:endParaRPr lang="ko-KR" altLang="en-US" sz="1000" dirty="0"/>
                    </a:p>
                  </a:txBody>
                  <a:tcPr/>
                </a:tc>
              </a:tr>
              <a:tr h="3600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출발지점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잠실 한강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여의도 </a:t>
                      </a:r>
                      <a:r>
                        <a:rPr lang="ko-KR" altLang="en-US" sz="1000" dirty="0" err="1" smtClean="0"/>
                        <a:t>서울마리나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반포 </a:t>
                      </a:r>
                      <a:r>
                        <a:rPr lang="ko-KR" altLang="en-US" sz="1000" dirty="0" err="1" smtClean="0"/>
                        <a:t>새빛</a:t>
                      </a:r>
                      <a:r>
                        <a:rPr lang="ko-KR" altLang="en-US" sz="1000" dirty="0" smtClean="0"/>
                        <a:t> </a:t>
                      </a:r>
                      <a:r>
                        <a:rPr lang="ko-KR" altLang="en-US" sz="1000" dirty="0" err="1" smtClean="0"/>
                        <a:t>둥둥섬</a:t>
                      </a:r>
                      <a:endParaRPr lang="ko-KR" altLang="en-US" sz="10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운항구간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▪</a:t>
                      </a:r>
                      <a:r>
                        <a:rPr lang="ko-KR" altLang="en-US" sz="1000" dirty="0" smtClean="0"/>
                        <a:t>잠실</a:t>
                      </a:r>
                      <a:r>
                        <a:rPr lang="en-US" altLang="ko-KR" sz="1000" dirty="0" smtClean="0"/>
                        <a:t>-</a:t>
                      </a:r>
                      <a:r>
                        <a:rPr lang="ko-KR" altLang="en-US" sz="1000" dirty="0" smtClean="0"/>
                        <a:t>청담대교</a:t>
                      </a:r>
                      <a:r>
                        <a:rPr lang="en-US" altLang="ko-KR" sz="1000" dirty="0" smtClean="0"/>
                        <a:t>-</a:t>
                      </a:r>
                      <a:r>
                        <a:rPr lang="ko-KR" altLang="en-US" sz="1000" dirty="0" smtClean="0"/>
                        <a:t>성수대교</a:t>
                      </a:r>
                      <a:endParaRPr lang="en-US" altLang="ko-KR" sz="1000" dirty="0" smtClean="0"/>
                    </a:p>
                    <a:p>
                      <a:pPr algn="l" latinLnBrk="1"/>
                      <a:r>
                        <a:rPr lang="ko-KR" altLang="en-US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▪</a:t>
                      </a:r>
                      <a:r>
                        <a:rPr lang="ko-KR" altLang="en-US" sz="1000" dirty="0" smtClean="0"/>
                        <a:t>잠실</a:t>
                      </a:r>
                      <a:r>
                        <a:rPr lang="en-US" altLang="ko-KR" sz="1000" dirty="0" smtClean="0"/>
                        <a:t>-</a:t>
                      </a:r>
                      <a:r>
                        <a:rPr lang="ko-KR" altLang="en-US" sz="1000" dirty="0" smtClean="0"/>
                        <a:t>청담대교</a:t>
                      </a:r>
                      <a:r>
                        <a:rPr lang="en-US" altLang="ko-KR" sz="1000" dirty="0" smtClean="0"/>
                        <a:t>-</a:t>
                      </a:r>
                      <a:r>
                        <a:rPr lang="ko-KR" altLang="en-US" sz="1000" dirty="0" smtClean="0"/>
                        <a:t>성수대교</a:t>
                      </a:r>
                      <a:r>
                        <a:rPr lang="en-US" altLang="ko-KR" sz="1000" dirty="0" smtClean="0"/>
                        <a:t>-</a:t>
                      </a:r>
                      <a:r>
                        <a:rPr lang="ko-KR" altLang="en-US" sz="1000" dirty="0" smtClean="0"/>
                        <a:t>반포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▪</a:t>
                      </a:r>
                      <a:r>
                        <a:rPr lang="ko-KR" altLang="en-US" sz="1000" dirty="0" err="1" smtClean="0"/>
                        <a:t>서울마리나</a:t>
                      </a:r>
                      <a:r>
                        <a:rPr lang="en-US" altLang="ko-KR" sz="1000" dirty="0" smtClean="0"/>
                        <a:t>-</a:t>
                      </a:r>
                      <a:r>
                        <a:rPr lang="ko-KR" altLang="en-US" sz="1000" dirty="0" smtClean="0"/>
                        <a:t>국회의사당</a:t>
                      </a:r>
                      <a:r>
                        <a:rPr lang="en-US" altLang="ko-KR" sz="1000" dirty="0" smtClean="0"/>
                        <a:t>-63</a:t>
                      </a:r>
                      <a:r>
                        <a:rPr lang="ko-KR" altLang="en-US" sz="1000" dirty="0" smtClean="0"/>
                        <a:t>빌딩</a:t>
                      </a:r>
                      <a:endParaRPr lang="en-US" altLang="ko-KR" sz="1000" dirty="0" smtClean="0"/>
                    </a:p>
                    <a:p>
                      <a:pPr algn="l" latinLnBrk="1"/>
                      <a:r>
                        <a:rPr lang="ko-KR" altLang="en-US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▪</a:t>
                      </a:r>
                      <a:r>
                        <a:rPr lang="ko-KR" altLang="en-US" sz="1000" dirty="0" err="1" smtClean="0"/>
                        <a:t>서울마리나</a:t>
                      </a:r>
                      <a:r>
                        <a:rPr lang="en-US" altLang="ko-KR" sz="1000" dirty="0" smtClean="0"/>
                        <a:t>-</a:t>
                      </a:r>
                      <a:r>
                        <a:rPr lang="ko-KR" altLang="en-US" sz="1000" dirty="0" smtClean="0"/>
                        <a:t>국회의사당</a:t>
                      </a:r>
                      <a:r>
                        <a:rPr lang="en-US" altLang="ko-KR" sz="1000" dirty="0" smtClean="0"/>
                        <a:t>-63</a:t>
                      </a:r>
                      <a:r>
                        <a:rPr lang="ko-KR" altLang="en-US" sz="1000" dirty="0" smtClean="0"/>
                        <a:t>빌딩</a:t>
                      </a:r>
                      <a:r>
                        <a:rPr lang="en-US" altLang="ko-KR" sz="1000" dirty="0" smtClean="0"/>
                        <a:t>-</a:t>
                      </a:r>
                      <a:r>
                        <a:rPr lang="ko-KR" altLang="en-US" sz="1000" dirty="0" smtClean="0"/>
                        <a:t>반포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ko-KR" altLang="en-US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▪반포</a:t>
                      </a:r>
                      <a:r>
                        <a:rPr lang="en-US" altLang="ko-KR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-</a:t>
                      </a:r>
                      <a:r>
                        <a:rPr lang="ko-KR" altLang="en-US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반포대교</a:t>
                      </a:r>
                      <a:r>
                        <a:rPr lang="en-US" altLang="ko-KR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-</a:t>
                      </a:r>
                      <a:r>
                        <a:rPr lang="ko-KR" altLang="en-US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성수대교</a:t>
                      </a:r>
                      <a:endParaRPr lang="en-US" altLang="ko-KR" sz="1000" dirty="0" smtClean="0">
                        <a:latin typeface="바탕" panose="02030600000101010101" pitchFamily="18" charset="-127"/>
                        <a:ea typeface="바탕" panose="02030600000101010101" pitchFamily="18" charset="-127"/>
                      </a:endParaRPr>
                    </a:p>
                    <a:p>
                      <a:pPr algn="l" latinLnBrk="1"/>
                      <a:r>
                        <a:rPr lang="ko-KR" altLang="ko-KR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▪</a:t>
                      </a:r>
                      <a:r>
                        <a:rPr lang="ko-KR" altLang="en-US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반포</a:t>
                      </a:r>
                      <a:r>
                        <a:rPr lang="en-US" altLang="ko-KR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-</a:t>
                      </a:r>
                      <a:r>
                        <a:rPr lang="ko-KR" altLang="en-US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반포대교</a:t>
                      </a:r>
                      <a:r>
                        <a:rPr lang="en-US" altLang="ko-KR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-</a:t>
                      </a:r>
                      <a:r>
                        <a:rPr lang="ko-KR" altLang="en-US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여의도</a:t>
                      </a:r>
                      <a:endParaRPr lang="ko-KR" altLang="en-US" sz="1000" dirty="0"/>
                    </a:p>
                  </a:txBody>
                  <a:tcPr/>
                </a:tc>
              </a:tr>
              <a:tr h="24384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선박 이미지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▣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▣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▣</a:t>
                      </a:r>
                      <a:endParaRPr lang="ko-KR" altLang="en-US" sz="10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행사 사진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▣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▣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>
                          <a:latin typeface="바탕" panose="02030600000101010101" pitchFamily="18" charset="-127"/>
                          <a:ea typeface="바탕" panose="02030600000101010101" pitchFamily="18" charset="-127"/>
                        </a:rPr>
                        <a:t>▣</a:t>
                      </a:r>
                      <a:endParaRPr lang="ko-KR" altLang="en-US" sz="1000" dirty="0"/>
                    </a:p>
                  </a:txBody>
                  <a:tcPr/>
                </a:tc>
              </a:tr>
              <a:tr h="12192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가능한 음식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도시락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err="1" smtClean="0"/>
                        <a:t>핑거푸드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기타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도시락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err="1" smtClean="0"/>
                        <a:t>핑거푸드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err="1" smtClean="0"/>
                        <a:t>부폐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기타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도시락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err="1" smtClean="0"/>
                        <a:t>핑거푸드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err="1" smtClean="0"/>
                        <a:t>부폐</a:t>
                      </a:r>
                      <a:r>
                        <a:rPr lang="en-US" altLang="ko-KR" sz="1000" dirty="0" smtClean="0"/>
                        <a:t>, </a:t>
                      </a:r>
                      <a:r>
                        <a:rPr lang="ko-KR" altLang="en-US" sz="1000" dirty="0" smtClean="0"/>
                        <a:t>기타</a:t>
                      </a:r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TextBox 22"/>
          <p:cNvSpPr txBox="1"/>
          <p:nvPr/>
        </p:nvSpPr>
        <p:spPr>
          <a:xfrm>
            <a:off x="7177375" y="33761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9262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2987824" y="116632"/>
            <a:ext cx="2448272" cy="5040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요리강습 및 </a:t>
            </a:r>
            <a:r>
              <a:rPr lang="ko-KR" altLang="en-US" dirty="0" err="1" smtClean="0"/>
              <a:t>창업반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539552" y="908720"/>
            <a:ext cx="1800200" cy="420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카페 </a:t>
            </a:r>
            <a:r>
              <a:rPr lang="ko-KR" altLang="en-US" dirty="0" err="1" smtClean="0"/>
              <a:t>창업반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5868144" y="908720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케이터링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창업반</a:t>
            </a:r>
            <a:endParaRPr lang="ko-KR" altLang="en-US" dirty="0"/>
          </a:p>
        </p:txBody>
      </p:sp>
      <p:sp>
        <p:nvSpPr>
          <p:cNvPr id="5" name="직사각형 4"/>
          <p:cNvSpPr/>
          <p:nvPr/>
        </p:nvSpPr>
        <p:spPr>
          <a:xfrm>
            <a:off x="3203848" y="920502"/>
            <a:ext cx="1800200" cy="420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요리 정기 수업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991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90872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메인화면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2996952"/>
            <a:ext cx="4450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SNS , </a:t>
            </a:r>
            <a:r>
              <a:rPr lang="ko-KR" altLang="en-US" dirty="0" err="1" smtClean="0"/>
              <a:t>블로그</a:t>
            </a:r>
            <a:r>
              <a:rPr lang="ko-KR" altLang="en-US" dirty="0" smtClean="0"/>
              <a:t> 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카페 등 고객 글 </a:t>
            </a:r>
            <a:r>
              <a:rPr lang="ko-KR" altLang="en-US" dirty="0" err="1" smtClean="0"/>
              <a:t>올라온거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ko-KR" altLang="en-US" dirty="0" err="1" smtClean="0"/>
              <a:t>메인에</a:t>
            </a:r>
            <a:r>
              <a:rPr lang="ko-KR" altLang="en-US" dirty="0" smtClean="0"/>
              <a:t> 올려주세요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6469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908720"/>
            <a:ext cx="2367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더베스트케이터링은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2060848"/>
            <a:ext cx="1443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/>
              <a:t>더베스트케이터링은</a:t>
            </a:r>
            <a:r>
              <a:rPr lang="en-US" altLang="ko-KR" sz="1000" dirty="0" smtClean="0"/>
              <a:t>?</a:t>
            </a:r>
            <a:r>
              <a:rPr lang="ko-KR" altLang="en-US" sz="1000" dirty="0" smtClean="0"/>
              <a:t> </a:t>
            </a:r>
            <a:endParaRPr lang="ko-KR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098501" y="2503929"/>
            <a:ext cx="716093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ko-KR" altLang="en-US" sz="1000" dirty="0" smtClean="0"/>
              <a:t>주식회사 요트라인으로 </a:t>
            </a:r>
            <a:r>
              <a:rPr lang="en-US" altLang="ko-KR" sz="1000" dirty="0" smtClean="0"/>
              <a:t>2010</a:t>
            </a:r>
            <a:r>
              <a:rPr lang="ko-KR" altLang="en-US" sz="1000" dirty="0" smtClean="0"/>
              <a:t>년 한강에서 요트관련 사업을 시작으로 이벤트회사를 만들어 요트를 접목한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r>
              <a:rPr lang="ko-KR" altLang="en-US" sz="1000" dirty="0" smtClean="0"/>
              <a:t>선상파티 요트 </a:t>
            </a:r>
            <a:r>
              <a:rPr lang="ko-KR" altLang="en-US" sz="1000" dirty="0" err="1" smtClean="0"/>
              <a:t>프로포즈등을</a:t>
            </a:r>
            <a:r>
              <a:rPr lang="ko-KR" altLang="en-US" sz="1000" dirty="0" smtClean="0"/>
              <a:t> 시작 </a:t>
            </a:r>
            <a:r>
              <a:rPr lang="ko-KR" altLang="en-US" sz="1000" dirty="0" err="1" smtClean="0"/>
              <a:t>하엿습니다</a:t>
            </a:r>
            <a:r>
              <a:rPr lang="en-US" altLang="ko-KR" sz="1000" dirty="0" smtClean="0"/>
              <a:t>.</a:t>
            </a:r>
          </a:p>
          <a:p>
            <a:r>
              <a:rPr lang="ko-KR" altLang="en-US" sz="1000" dirty="0" smtClean="0"/>
              <a:t>    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2016</a:t>
            </a:r>
            <a:r>
              <a:rPr lang="ko-KR" altLang="en-US" sz="1000" dirty="0" smtClean="0"/>
              <a:t>년 </a:t>
            </a:r>
            <a:r>
              <a:rPr lang="ko-KR" altLang="en-US" sz="1000" dirty="0" err="1" smtClean="0"/>
              <a:t>메인쉐프</a:t>
            </a:r>
            <a:r>
              <a:rPr lang="ko-KR" altLang="en-US" sz="1000" dirty="0" smtClean="0"/>
              <a:t> 실장님과 함께 잠실 한강 </a:t>
            </a:r>
            <a:r>
              <a:rPr lang="ko-KR" altLang="en-US" sz="1000" dirty="0" err="1" smtClean="0"/>
              <a:t>시크릿가든</a:t>
            </a:r>
            <a:r>
              <a:rPr lang="ko-KR" altLang="en-US" sz="1000" dirty="0" smtClean="0"/>
              <a:t> 옆 선상 </a:t>
            </a:r>
            <a:r>
              <a:rPr lang="ko-KR" altLang="en-US" sz="1000" dirty="0" err="1" smtClean="0"/>
              <a:t>카폐를</a:t>
            </a:r>
            <a:r>
              <a:rPr lang="ko-KR" altLang="en-US" sz="1000" dirty="0" smtClean="0"/>
              <a:t> 임차하여 스타일링을 접목한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</a:t>
            </a:r>
            <a:r>
              <a:rPr lang="ko-KR" altLang="en-US" sz="1000" dirty="0" smtClean="0"/>
              <a:t>퓨전스타일의 음식으로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각종 대관 및 행사를 유치하였습니다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2017</a:t>
            </a:r>
            <a:r>
              <a:rPr lang="ko-KR" altLang="en-US" sz="1000" dirty="0" smtClean="0"/>
              <a:t>년 여의도 서울 마리나에 </a:t>
            </a:r>
            <a:r>
              <a:rPr lang="en-US" altLang="ko-KR" sz="1000" dirty="0" smtClean="0"/>
              <a:t>55</a:t>
            </a:r>
            <a:r>
              <a:rPr lang="ko-KR" altLang="en-US" sz="1000" dirty="0" smtClean="0"/>
              <a:t>인승 요트를 운영하며 스타일링과 퓨전스타일의 음식으로  제한된 공간에서의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r>
              <a:rPr lang="ko-KR" altLang="en-US" sz="1000" dirty="0" smtClean="0"/>
              <a:t>선상파티라는 새로운 장르에 도전을 하며 많은 경험과 노하우를 쌓게 되었습니다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r>
              <a:rPr lang="ko-KR" altLang="en-US" sz="1000" dirty="0" smtClean="0"/>
              <a:t>또한 </a:t>
            </a:r>
            <a:r>
              <a:rPr lang="en-US" altLang="ko-KR" sz="1000" dirty="0" smtClean="0"/>
              <a:t>2017</a:t>
            </a:r>
            <a:r>
              <a:rPr lang="ko-KR" altLang="en-US" sz="1000" dirty="0" smtClean="0"/>
              <a:t>년</a:t>
            </a:r>
            <a:r>
              <a:rPr lang="en-US" altLang="ko-KR" sz="1000" dirty="0" smtClean="0"/>
              <a:t>4</a:t>
            </a:r>
            <a:r>
              <a:rPr lang="ko-KR" altLang="en-US" sz="1000" dirty="0" smtClean="0"/>
              <a:t>월부터 </a:t>
            </a:r>
            <a:r>
              <a:rPr lang="ko-KR" altLang="en-US" sz="1000" dirty="0" err="1" smtClean="0"/>
              <a:t>시크릿가든</a:t>
            </a:r>
            <a:r>
              <a:rPr lang="ko-KR" altLang="en-US" sz="1000" dirty="0" smtClean="0"/>
              <a:t> 레스토랑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레스토랑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층</a:t>
            </a:r>
            <a:r>
              <a:rPr lang="en-US" altLang="ko-KR" sz="1000" dirty="0" smtClean="0"/>
              <a:t>220</a:t>
            </a:r>
            <a:r>
              <a:rPr lang="ko-KR" altLang="en-US" sz="1000" dirty="0" smtClean="0"/>
              <a:t>평</a:t>
            </a:r>
            <a:r>
              <a:rPr lang="en-US" altLang="ko-KR" sz="1000" dirty="0" smtClean="0"/>
              <a:t>, 2</a:t>
            </a:r>
            <a:r>
              <a:rPr lang="ko-KR" altLang="en-US" sz="1000" dirty="0" err="1" smtClean="0"/>
              <a:t>층연회장</a:t>
            </a:r>
            <a:r>
              <a:rPr lang="en-US" altLang="ko-KR" sz="1000" dirty="0" smtClean="0"/>
              <a:t>220</a:t>
            </a:r>
            <a:r>
              <a:rPr lang="ko-KR" altLang="en-US" sz="1000" dirty="0" smtClean="0"/>
              <a:t>평</a:t>
            </a:r>
            <a:r>
              <a:rPr lang="en-US" altLang="ko-KR" sz="1000" dirty="0" smtClean="0"/>
              <a:t>, 3</a:t>
            </a:r>
            <a:r>
              <a:rPr lang="ko-KR" altLang="en-US" sz="1000" dirty="0" err="1" smtClean="0"/>
              <a:t>층연회장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240</a:t>
            </a:r>
            <a:r>
              <a:rPr lang="ko-KR" altLang="en-US" sz="1000" dirty="0" smtClean="0"/>
              <a:t>평</a:t>
            </a:r>
            <a:r>
              <a:rPr lang="en-US" altLang="ko-KR" sz="1000" dirty="0" smtClean="0"/>
              <a:t>)</a:t>
            </a:r>
            <a:r>
              <a:rPr lang="ko-KR" altLang="en-US" sz="1000" dirty="0" smtClean="0"/>
              <a:t>을 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년여 동안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r>
              <a:rPr lang="ko-KR" altLang="en-US" sz="1000" dirty="0" smtClean="0"/>
              <a:t>직접 운영하며 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층은 정통 이탈리안 레스토랑을 운영하고 </a:t>
            </a:r>
            <a:r>
              <a:rPr lang="en-US" altLang="ko-KR" sz="1000" dirty="0" smtClean="0"/>
              <a:t>2</a:t>
            </a:r>
            <a:r>
              <a:rPr lang="ko-KR" altLang="en-US" sz="1000" dirty="0" smtClean="0"/>
              <a:t>층</a:t>
            </a:r>
            <a:r>
              <a:rPr lang="en-US" altLang="ko-KR" sz="1000" dirty="0" smtClean="0"/>
              <a:t>(200</a:t>
            </a:r>
            <a:r>
              <a:rPr lang="ko-KR" altLang="en-US" sz="1000" dirty="0" smtClean="0"/>
              <a:t>명</a:t>
            </a:r>
            <a:r>
              <a:rPr lang="en-US" altLang="ko-KR" sz="1000" dirty="0" smtClean="0"/>
              <a:t>) 3</a:t>
            </a:r>
            <a:r>
              <a:rPr lang="ko-KR" altLang="en-US" sz="1000" dirty="0" smtClean="0"/>
              <a:t>층</a:t>
            </a:r>
            <a:r>
              <a:rPr lang="en-US" altLang="ko-KR" sz="1000" dirty="0" smtClean="0"/>
              <a:t>(300</a:t>
            </a:r>
            <a:r>
              <a:rPr lang="ko-KR" altLang="en-US" sz="1000" dirty="0" smtClean="0"/>
              <a:t>명</a:t>
            </a:r>
            <a:r>
              <a:rPr lang="en-US" altLang="ko-KR" sz="1000" dirty="0" smtClean="0"/>
              <a:t>)</a:t>
            </a:r>
            <a:r>
              <a:rPr lang="ko-KR" altLang="en-US" sz="1000" dirty="0" smtClean="0"/>
              <a:t>은 연회장으로서  기존에 쌓아온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r>
              <a:rPr lang="ko-KR" altLang="en-US" sz="1000" dirty="0" smtClean="0"/>
              <a:t>경험과 노하우를 활용하여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퓨전 스타일의 파티문화를 접목하여 많은 기업체 단체 행사를 진행하며 폭발적인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r>
              <a:rPr lang="ko-KR" altLang="en-US" sz="1000" dirty="0" smtClean="0"/>
              <a:t>관심과 호응을 얻기도 하였습니다</a:t>
            </a:r>
            <a:r>
              <a:rPr lang="en-US" altLang="ko-KR" sz="1000" dirty="0" smtClean="0"/>
              <a:t>.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    2018</a:t>
            </a:r>
            <a:r>
              <a:rPr lang="ko-KR" altLang="en-US" sz="1000" dirty="0" smtClean="0"/>
              <a:t>년</a:t>
            </a:r>
            <a:r>
              <a:rPr lang="en-US" altLang="ko-KR" sz="1000" dirty="0"/>
              <a:t>1</a:t>
            </a:r>
            <a:r>
              <a:rPr lang="ko-KR" altLang="en-US" sz="1000" dirty="0" smtClean="0"/>
              <a:t>월 기존 대관행사 위주로 진행하던 공간을 </a:t>
            </a:r>
            <a:r>
              <a:rPr lang="ko-KR" altLang="en-US" sz="1000" dirty="0" err="1" smtClean="0"/>
              <a:t>카폐와</a:t>
            </a:r>
            <a:r>
              <a:rPr lang="ko-KR" altLang="en-US" sz="1000" dirty="0" smtClean="0"/>
              <a:t> 대관행사를 동시에 진행 할 수 있는 공간으로 </a:t>
            </a:r>
            <a:r>
              <a:rPr lang="ko-KR" altLang="en-US" sz="1000" dirty="0" err="1" smtClean="0"/>
              <a:t>리모델링하여</a:t>
            </a:r>
            <a:r>
              <a:rPr lang="ko-KR" altLang="en-US" sz="1000" dirty="0" smtClean="0"/>
              <a:t>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r>
              <a:rPr lang="ko-KR" altLang="en-US" sz="1000" dirty="0" smtClean="0"/>
              <a:t>낮에는 </a:t>
            </a:r>
            <a:r>
              <a:rPr lang="ko-KR" altLang="en-US" sz="1000" dirty="0" err="1" smtClean="0"/>
              <a:t>카폐를</a:t>
            </a:r>
            <a:r>
              <a:rPr lang="ko-KR" altLang="en-US" sz="1000" dirty="0" smtClean="0"/>
              <a:t> 운영하고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밤에는 대관행사를 동시에 진행하였습니다</a:t>
            </a:r>
            <a:r>
              <a:rPr lang="en-US" altLang="ko-KR" sz="1000" dirty="0" smtClean="0"/>
              <a:t>.</a:t>
            </a:r>
            <a:r>
              <a:rPr lang="ko-KR" altLang="en-US" sz="1000" dirty="0" smtClean="0"/>
              <a:t>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</a:t>
            </a:r>
            <a:r>
              <a:rPr lang="ko-KR" altLang="en-US" sz="1000" dirty="0" smtClean="0"/>
              <a:t> </a:t>
            </a:r>
            <a:endParaRPr lang="en-US" altLang="ko-KR" sz="1000" dirty="0" smtClean="0"/>
          </a:p>
          <a:p>
            <a:endParaRPr lang="en-US" altLang="ko-KR" sz="1000" dirty="0"/>
          </a:p>
          <a:p>
            <a:r>
              <a:rPr lang="en-US" altLang="ko-KR" sz="1000" dirty="0" smtClean="0"/>
              <a:t>2. </a:t>
            </a:r>
            <a:r>
              <a:rPr lang="ko-KR" altLang="en-US" sz="1000" dirty="0" smtClean="0"/>
              <a:t>현재 </a:t>
            </a:r>
            <a:r>
              <a:rPr lang="ko-KR" altLang="en-US" sz="1000" dirty="0" err="1" smtClean="0"/>
              <a:t>더베스트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케이터링은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300</a:t>
            </a:r>
            <a:r>
              <a:rPr lang="ko-KR" altLang="en-US" sz="1000" dirty="0" smtClean="0"/>
              <a:t>가지가 넘는 요리 </a:t>
            </a:r>
            <a:r>
              <a:rPr lang="ko-KR" altLang="en-US" sz="1000" dirty="0" err="1" smtClean="0"/>
              <a:t>레시피를</a:t>
            </a:r>
            <a:r>
              <a:rPr lang="ko-KR" altLang="en-US" sz="1000" dirty="0" smtClean="0"/>
              <a:t> 보유하고 그 동안의 경험과 노하우를 바탕으로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r>
              <a:rPr lang="ko-KR" altLang="en-US" sz="1000" dirty="0" smtClean="0"/>
              <a:t>많은 행사를 진행하고 있습니다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r>
              <a:rPr lang="ko-KR" altLang="en-US" sz="1000" dirty="0" smtClean="0"/>
              <a:t>여러분들의 많은 성원과 격려 부탁 드리며 고객은 나의 가족과 같다는 생각으로 또한 내 가족이 먹는다는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r>
              <a:rPr lang="ko-KR" altLang="en-US" sz="1000" dirty="0" smtClean="0"/>
              <a:t>생각으로 임하고 있습니다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r>
              <a:rPr lang="ko-KR" altLang="en-US" sz="1000" dirty="0" smtClean="0"/>
              <a:t>감사합니다</a:t>
            </a:r>
            <a:r>
              <a:rPr lang="en-US" altLang="ko-KR" sz="1000" dirty="0" smtClean="0"/>
              <a:t>.</a:t>
            </a: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10704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3723" y="44624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이용안</a:t>
            </a:r>
            <a:r>
              <a:rPr lang="ko-KR" altLang="en-US" sz="1000" dirty="0"/>
              <a:t>내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02948"/>
              </p:ext>
            </p:extLst>
          </p:nvPr>
        </p:nvGraphicFramePr>
        <p:xfrm>
          <a:off x="679866" y="404664"/>
          <a:ext cx="7996590" cy="599839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16000"/>
                <a:gridCol w="735857"/>
                <a:gridCol w="792088"/>
                <a:gridCol w="792088"/>
                <a:gridCol w="662262"/>
                <a:gridCol w="129826"/>
                <a:gridCol w="792088"/>
                <a:gridCol w="700117"/>
                <a:gridCol w="720080"/>
                <a:gridCol w="1656184"/>
              </a:tblGrid>
              <a:tr h="4677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케이터링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err="1" smtClean="0"/>
                        <a:t>부페</a:t>
                      </a:r>
                      <a:r>
                        <a:rPr lang="en-US" altLang="ko-KR" sz="1000" dirty="0" smtClean="0"/>
                        <a:t>,</a:t>
                      </a:r>
                      <a:r>
                        <a:rPr lang="ko-KR" altLang="en-US" sz="1000" dirty="0" smtClean="0"/>
                        <a:t>코스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케이터링핑거푸드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박스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err="1" smtClean="0"/>
                        <a:t>케이터링</a:t>
                      </a:r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도시락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답례품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장소대관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선상파티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973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en-US" altLang="ko-KR" sz="1000" dirty="0" smtClean="0"/>
                        <a:t>80</a:t>
                      </a:r>
                      <a:r>
                        <a:rPr lang="ko-KR" altLang="en-US" sz="1000" dirty="0" smtClean="0"/>
                        <a:t>만원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이상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en-US" altLang="ko-KR" sz="1000" dirty="0" smtClean="0"/>
                        <a:t>70</a:t>
                      </a:r>
                      <a:r>
                        <a:rPr lang="ko-KR" altLang="en-US" sz="1000" dirty="0" smtClean="0"/>
                        <a:t>만원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이상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en-US" altLang="ko-KR" sz="1000" dirty="0" smtClean="0"/>
                        <a:t>10</a:t>
                      </a:r>
                      <a:r>
                        <a:rPr lang="ko-KR" altLang="en-US" sz="1000" dirty="0" smtClean="0"/>
                        <a:t>인 이상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en-US" altLang="ko-KR" sz="1000" dirty="0" smtClean="0"/>
                        <a:t>10</a:t>
                      </a:r>
                      <a:r>
                        <a:rPr lang="ko-KR" altLang="en-US" sz="1000" dirty="0" smtClean="0"/>
                        <a:t>인 이상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en-US" altLang="ko-KR" sz="1000" dirty="0" smtClean="0"/>
                        <a:t>5</a:t>
                      </a:r>
                      <a:r>
                        <a:rPr lang="ko-KR" altLang="en-US" sz="1000" dirty="0" smtClean="0"/>
                        <a:t>개 이상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해당 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페이지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참조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해당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페이지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참조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6">
                  <a:txBody>
                    <a:bodyPr/>
                    <a:lstStyle/>
                    <a:p>
                      <a:pPr algn="l" latinLnBrk="1"/>
                      <a:r>
                        <a:rPr lang="ko-KR" altLang="en-US" sz="1000" dirty="0" err="1" smtClean="0">
                          <a:latin typeface="맑은 고딕"/>
                          <a:ea typeface="맑은 고딕"/>
                        </a:rPr>
                        <a:t>ㆍ모든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 비용은 부가세 </a:t>
                      </a:r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  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별도 금액 이며 </a:t>
                      </a:r>
                      <a:r>
                        <a:rPr lang="ko-KR" altLang="en-US" sz="1000" dirty="0" err="1" smtClean="0">
                          <a:latin typeface="맑은 고딕"/>
                          <a:ea typeface="맑은 고딕"/>
                        </a:rPr>
                        <a:t>세금계</a:t>
                      </a:r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    </a:t>
                      </a:r>
                      <a:r>
                        <a:rPr lang="ko-KR" altLang="en-US" sz="1000" baseline="0" dirty="0" err="1" smtClean="0">
                          <a:latin typeface="맑은 고딕"/>
                          <a:ea typeface="맑은 고딕"/>
                        </a:rPr>
                        <a:t>산서</a:t>
                      </a:r>
                      <a:r>
                        <a:rPr lang="ko-KR" altLang="en-US" sz="1000" baseline="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1000" baseline="0" dirty="0" err="1" smtClean="0">
                          <a:latin typeface="맑은 고딕"/>
                          <a:ea typeface="맑은 고딕"/>
                        </a:rPr>
                        <a:t>발행시</a:t>
                      </a:r>
                      <a:r>
                        <a:rPr lang="ko-KR" altLang="en-US" sz="1000" baseline="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10%</a:t>
                      </a:r>
                      <a:r>
                        <a:rPr lang="ko-KR" altLang="en-US" sz="1000" baseline="0" dirty="0" smtClean="0">
                          <a:latin typeface="맑은 고딕"/>
                          <a:ea typeface="맑은 고딕"/>
                        </a:rPr>
                        <a:t>추가 </a:t>
                      </a:r>
                      <a:endParaRPr lang="en-US" altLang="ko-KR" sz="1000" baseline="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ko-KR" altLang="en-US" sz="1000" baseline="0" dirty="0" smtClean="0">
                          <a:latin typeface="맑은 고딕"/>
                          <a:ea typeface="맑은 고딕"/>
                        </a:rPr>
                        <a:t>    계산하셔야 합니다</a:t>
                      </a:r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</a:tr>
              <a:tr h="3503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</a:tr>
              <a:tr h="3296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3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err="1" smtClean="0"/>
                        <a:t>배송비</a:t>
                      </a:r>
                      <a:r>
                        <a:rPr lang="ko-KR" altLang="en-US" sz="1000" dirty="0" smtClean="0"/>
                        <a:t> 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별도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err="1" smtClean="0"/>
                        <a:t>배송비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별도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err="1" smtClean="0"/>
                        <a:t>배송비</a:t>
                      </a:r>
                      <a:r>
                        <a:rPr lang="ko-KR" altLang="en-US" sz="1000" dirty="0" smtClean="0"/>
                        <a:t> 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별도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</a:tr>
              <a:tr h="4677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준비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마감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r>
                        <a:rPr lang="ko-KR" altLang="en-US" sz="1000" dirty="0" smtClean="0"/>
                        <a:t>시간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</a:tr>
              <a:tr h="4677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dirty="0" smtClean="0"/>
                        <a:t>출장비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상담 후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결정</a:t>
                      </a:r>
                      <a:endParaRPr lang="en-US" altLang="ko-KR" sz="10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상담 후 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결정</a:t>
                      </a:r>
                      <a:endParaRPr lang="en-US" altLang="ko-KR" sz="1000" dirty="0" smtClean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</a:tr>
              <a:tr h="3395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상세설명</a:t>
                      </a:r>
                      <a:endParaRPr lang="ko-KR" altLang="en-US" sz="100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해당 페이지 참조 바랍니다</a:t>
                      </a:r>
                      <a:r>
                        <a:rPr lang="en-US" altLang="ko-KR" sz="1000" dirty="0" smtClean="0"/>
                        <a:t>.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/>
                </a:tc>
              </a:tr>
              <a:tr h="143933">
                <a:tc gridSpan="10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110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고객과의 약속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예약시</a:t>
                      </a:r>
                      <a:r>
                        <a:rPr lang="ko-KR" altLang="en-US" sz="1000" dirty="0" smtClean="0"/>
                        <a:t> 참고 사항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</a:tr>
              <a:tr h="2890321">
                <a:tc gridSpan="5">
                  <a:txBody>
                    <a:bodyPr/>
                    <a:lstStyle/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1.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조미료를 쓰지 않습니다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.</a:t>
                      </a:r>
                    </a:p>
                    <a:p>
                      <a:pPr algn="l" latinLnBrk="1"/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2.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완전 냉동 이외의 식 자재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,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 반 냉동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생물 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과일 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채소</a:t>
                      </a:r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등은 </a:t>
                      </a:r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 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조리 순서에 따라 행사 이틀 전 부터 순차적으로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반입하여 </a:t>
                      </a:r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 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손질하고 당일 조리합니다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. </a:t>
                      </a:r>
                    </a:p>
                    <a:p>
                      <a:pPr algn="l" latinLnBrk="1"/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3.</a:t>
                      </a:r>
                      <a:r>
                        <a:rPr lang="ko-KR" altLang="en-US" sz="1000" dirty="0" err="1" smtClean="0">
                          <a:latin typeface="맑은 고딕"/>
                          <a:ea typeface="맑은 고딕"/>
                        </a:rPr>
                        <a:t>식자재는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 절대 미리 반입하여 쌓아 두지 않습니다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.</a:t>
                      </a:r>
                    </a:p>
                    <a:p>
                      <a:pPr algn="l" latinLnBrk="1"/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4.</a:t>
                      </a:r>
                      <a:r>
                        <a:rPr lang="ko-KR" altLang="en-US" sz="1000" dirty="0" err="1" smtClean="0">
                          <a:latin typeface="맑은 고딕"/>
                          <a:ea typeface="맑은 고딕"/>
                        </a:rPr>
                        <a:t>식자재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 몰인 가락시장과 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10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분 거리에 있어 고정 거래처를 </a:t>
                      </a:r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 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이용하여 직접 눈으로 보고 </a:t>
                      </a:r>
                      <a:r>
                        <a:rPr lang="ko-KR" altLang="en-US" sz="1000" dirty="0" err="1" smtClean="0">
                          <a:latin typeface="맑은 고딕"/>
                          <a:ea typeface="맑은 고딕"/>
                        </a:rPr>
                        <a:t>만저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 보고 최고</a:t>
                      </a:r>
                      <a:r>
                        <a:rPr lang="ko-KR" altLang="en-US" sz="1000" baseline="0" dirty="0" smtClean="0">
                          <a:latin typeface="맑은 고딕"/>
                          <a:ea typeface="맑은 고딕"/>
                        </a:rPr>
                        <a:t> 품질의 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최고로</a:t>
                      </a:r>
                      <a:endParaRPr lang="en-US" altLang="ko-KR" sz="1000" dirty="0" smtClean="0">
                        <a:latin typeface="+mn-lt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+mn-lt"/>
                          <a:ea typeface="+mn-ea"/>
                        </a:rPr>
                        <a:t>  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신선한</a:t>
                      </a:r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재료만을 선별하여  조리합니다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.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 </a:t>
                      </a:r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5.</a:t>
                      </a:r>
                    </a:p>
                    <a:p>
                      <a:pPr algn="l" latinLnBrk="1"/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endParaRPr lang="ko-KR" altLang="en-US" sz="10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latinLnBrk="1"/>
                      <a:r>
                        <a:rPr lang="en-US" altLang="ko-KR" sz="1000" dirty="0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행사 총 금액의 </a:t>
                      </a:r>
                      <a:r>
                        <a:rPr lang="en-US" altLang="ko-KR" sz="1000" dirty="0" smtClean="0">
                          <a:latin typeface="+mn-lt"/>
                          <a:ea typeface="+mn-ea"/>
                        </a:rPr>
                        <a:t>50%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를 선 결재하여야 예약 확정 됩니다</a:t>
                      </a:r>
                      <a:r>
                        <a:rPr lang="en-US" altLang="ko-KR" sz="1000" dirty="0" smtClean="0">
                          <a:latin typeface="+mn-lt"/>
                          <a:ea typeface="+mn-ea"/>
                        </a:rPr>
                        <a:t>.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 </a:t>
                      </a:r>
                    </a:p>
                    <a:p>
                      <a:pPr algn="l" latinLnBrk="1"/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모든 비용은 부가세 별도 금액이며 세금계산서 발행 시 </a:t>
                      </a:r>
                      <a:endParaRPr lang="en-US" altLang="ko-KR" sz="1000" dirty="0" smtClean="0">
                        <a:latin typeface="+mn-lt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+mn-lt"/>
                          <a:ea typeface="+mn-ea"/>
                        </a:rPr>
                        <a:t>   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부가세</a:t>
                      </a:r>
                      <a:r>
                        <a:rPr lang="en-US" altLang="ko-KR" sz="1000" dirty="0" smtClean="0">
                          <a:latin typeface="+mn-lt"/>
                          <a:ea typeface="+mn-ea"/>
                        </a:rPr>
                        <a:t>10%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추가 계산 하셔야 합니다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.</a:t>
                      </a:r>
                    </a:p>
                    <a:p>
                      <a:pPr algn="l" latinLnBrk="1"/>
                      <a:r>
                        <a:rPr lang="ko-KR" altLang="en-US" sz="1000" baseline="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1000" baseline="0" dirty="0" err="1" smtClean="0">
                          <a:latin typeface="+mn-lt"/>
                          <a:ea typeface="+mn-ea"/>
                        </a:rPr>
                        <a:t>카드결재는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 세금계산서를 발행하지 않습니다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.</a:t>
                      </a:r>
                    </a:p>
                    <a:p>
                      <a:pPr algn="l" latinLnBrk="1"/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현금 </a:t>
                      </a:r>
                      <a:r>
                        <a:rPr lang="ko-KR" altLang="en-US" sz="1000" baseline="0" dirty="0" err="1" smtClean="0">
                          <a:latin typeface="+mn-lt"/>
                          <a:ea typeface="+mn-ea"/>
                        </a:rPr>
                        <a:t>결재시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 현금 영수증 발행 가능합니다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.(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부가세 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10%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추가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)</a:t>
                      </a:r>
                    </a:p>
                    <a:p>
                      <a:pPr algn="l" latinLnBrk="1"/>
                      <a:endParaRPr lang="en-US" altLang="ko-KR" sz="1000" baseline="0" dirty="0" smtClean="0">
                        <a:latin typeface="+mn-lt"/>
                        <a:ea typeface="+mn-ea"/>
                      </a:endParaRPr>
                    </a:p>
                    <a:p>
                      <a:pPr algn="l" latinLnBrk="1"/>
                      <a:r>
                        <a:rPr lang="ko-KR" altLang="en-US" sz="1000" dirty="0" err="1" smtClean="0">
                          <a:latin typeface="맑은 고딕"/>
                          <a:ea typeface="맑은 고딕"/>
                        </a:rPr>
                        <a:t>ㆍ상담시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 행사성격 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연령대 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남녀구성비 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주류 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못 먹는 </a:t>
                      </a:r>
                      <a:r>
                        <a:rPr lang="ko-KR" altLang="en-US" sz="1000" dirty="0" err="1" smtClean="0">
                          <a:latin typeface="맑은 고딕"/>
                          <a:ea typeface="맑은 고딕"/>
                        </a:rPr>
                        <a:t>식재료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  </a:t>
                      </a:r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  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등을 말씀해 주시면 메뉴 결정시 도움이 됩니다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.</a:t>
                      </a:r>
                      <a:endParaRPr lang="en-US" altLang="ko-KR" sz="1000" dirty="0" smtClean="0">
                        <a:latin typeface="+mn-lt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1000" dirty="0" err="1" smtClean="0">
                          <a:latin typeface="+mn-lt"/>
                          <a:ea typeface="+mn-ea"/>
                        </a:rPr>
                        <a:t>푸드테이블은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 제공합니다</a:t>
                      </a:r>
                      <a:r>
                        <a:rPr lang="en-US" altLang="ko-KR" sz="1000" dirty="0" smtClean="0">
                          <a:latin typeface="+mn-lt"/>
                          <a:ea typeface="+mn-ea"/>
                        </a:rPr>
                        <a:t>. </a:t>
                      </a:r>
                    </a:p>
                    <a:p>
                      <a:pPr algn="l" latinLnBrk="1"/>
                      <a:r>
                        <a:rPr lang="ko-KR" altLang="en-US" sz="1000" dirty="0" err="1" smtClean="0">
                          <a:latin typeface="+mn-lt"/>
                          <a:ea typeface="+mn-ea"/>
                        </a:rPr>
                        <a:t>ㆍ손님이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 앉아 드시는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 테이블 의자 및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천막 기타 필요 모든 </a:t>
                      </a:r>
                      <a:endParaRPr lang="en-US" altLang="ko-KR" sz="1000" baseline="0" dirty="0" smtClean="0">
                        <a:latin typeface="+mn-lt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   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물품은 </a:t>
                      </a:r>
                      <a:r>
                        <a:rPr lang="ko-KR" altLang="en-US" sz="1000" baseline="0" dirty="0" err="1" smtClean="0">
                          <a:latin typeface="+mn-lt"/>
                          <a:ea typeface="+mn-ea"/>
                        </a:rPr>
                        <a:t>요청시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000" baseline="0" dirty="0" err="1" smtClean="0">
                          <a:latin typeface="+mn-lt"/>
                          <a:ea typeface="+mn-ea"/>
                        </a:rPr>
                        <a:t>렌탈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 의뢰 하여 드립니다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.</a:t>
                      </a:r>
                    </a:p>
                    <a:p>
                      <a:pPr algn="l" latinLnBrk="1"/>
                      <a:endParaRPr lang="en-US" altLang="ko-KR" sz="1000" dirty="0" smtClean="0">
                        <a:latin typeface="+mn-lt"/>
                        <a:ea typeface="+mn-ea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18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3768" y="44624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출장부페와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케이터링의</a:t>
            </a:r>
            <a:r>
              <a:rPr lang="ko-KR" altLang="en-US" dirty="0" smtClean="0"/>
              <a:t> 차이점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9511" y="548680"/>
            <a:ext cx="90281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출장부페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967883" y="548680"/>
            <a:ext cx="90281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케이터링</a:t>
            </a:r>
            <a:endParaRPr lang="ko-KR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1095634"/>
            <a:ext cx="291938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ㆍ출장부페는</a:t>
            </a:r>
            <a:r>
              <a:rPr lang="ko-KR" altLang="en-US" sz="1000" dirty="0" smtClean="0">
                <a:latin typeface="맑은 고딕"/>
                <a:ea typeface="맑은 고딕"/>
              </a:rPr>
              <a:t> 음식만을 위한 서비스입니다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ko-KR" altLang="en-US" sz="1000" dirty="0" err="1" smtClean="0">
                <a:latin typeface="맑은 고딕"/>
                <a:ea typeface="맑은 고딕"/>
              </a:rPr>
              <a:t>ㆍ모든</a:t>
            </a:r>
            <a:r>
              <a:rPr lang="ko-KR" altLang="en-US" sz="1000" dirty="0" smtClean="0">
                <a:latin typeface="맑은 고딕"/>
                <a:ea typeface="맑은 고딕"/>
              </a:rPr>
              <a:t> 메뉴는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가지수에</a:t>
            </a:r>
            <a:r>
              <a:rPr lang="ko-KR" altLang="en-US" sz="1000" dirty="0" smtClean="0">
                <a:latin typeface="맑은 고딕"/>
                <a:ea typeface="맑은 고딕"/>
              </a:rPr>
              <a:t> 따라 획일화 되어 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행사 성격과 관계없이 똑같은 메뉴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ko-KR" altLang="ko-KR" sz="10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인당</a:t>
            </a:r>
            <a:r>
              <a:rPr lang="ko-KR" altLang="en-US" sz="1000" dirty="0" smtClean="0">
                <a:latin typeface="맑은 고딕"/>
                <a:ea typeface="맑은 고딕"/>
              </a:rPr>
              <a:t> 가격이 저렴하고 음식 종류는 많은데 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en-US" altLang="ko-KR" sz="1000" dirty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      </a:t>
            </a:r>
            <a:r>
              <a:rPr lang="ko-KR" altLang="en-US" sz="1000" dirty="0" smtClean="0">
                <a:latin typeface="맑은 고딕"/>
                <a:ea typeface="맑은 고딕"/>
              </a:rPr>
              <a:t>테이블과 의자를 무료로 제공 한다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32176" y="1095634"/>
            <a:ext cx="479169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ㆍ케이터링은</a:t>
            </a:r>
            <a:r>
              <a:rPr lang="en-US" altLang="ko-KR" sz="1000" dirty="0" smtClean="0">
                <a:latin typeface="맑은 고딕"/>
                <a:ea typeface="맑은 고딕"/>
              </a:rPr>
              <a:t>?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토탈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써비스입니다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ko-KR" altLang="en-US" sz="1000" dirty="0" err="1" smtClean="0">
                <a:latin typeface="맑은 고딕"/>
                <a:ea typeface="맑은 고딕"/>
              </a:rPr>
              <a:t>ㆍ행사</a:t>
            </a:r>
            <a:r>
              <a:rPr lang="ko-KR" altLang="en-US" sz="1000" dirty="0" smtClean="0">
                <a:latin typeface="맑은 고딕"/>
                <a:ea typeface="맑은 고딕"/>
              </a:rPr>
              <a:t> 성격 및 분위기에 맞게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푸드테이블</a:t>
            </a:r>
            <a:r>
              <a:rPr lang="ko-KR" altLang="en-US" sz="1000" dirty="0" smtClean="0">
                <a:latin typeface="맑은 고딕"/>
                <a:ea typeface="맑은 고딕"/>
              </a:rPr>
              <a:t> 스타일링 행사장 스타일링까지 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행사성격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행사장소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연령별</a:t>
            </a:r>
            <a:r>
              <a:rPr lang="en-US" altLang="ko-KR" sz="1000" dirty="0" smtClean="0">
                <a:latin typeface="맑은 고딕"/>
                <a:ea typeface="맑은 고딕"/>
              </a:rPr>
              <a:t>,</a:t>
            </a:r>
            <a:r>
              <a:rPr lang="ko-KR" altLang="en-US" sz="1000" dirty="0" smtClean="0">
                <a:latin typeface="맑은 고딕"/>
                <a:ea typeface="맑은 고딕"/>
              </a:rPr>
              <a:t> 남녀구성비</a:t>
            </a:r>
            <a:r>
              <a:rPr lang="en-US" altLang="ko-KR" sz="1000" dirty="0" smtClean="0">
                <a:latin typeface="맑은 고딕"/>
                <a:ea typeface="맑은 고딕"/>
              </a:rPr>
              <a:t>,</a:t>
            </a:r>
            <a:r>
              <a:rPr lang="ko-KR" altLang="en-US" sz="1000" dirty="0" smtClean="0">
                <a:latin typeface="맑은 고딕"/>
                <a:ea typeface="맑은 고딕"/>
              </a:rPr>
              <a:t> 주류</a:t>
            </a:r>
            <a:r>
              <a:rPr lang="en-US" altLang="ko-KR" sz="1000" dirty="0" smtClean="0">
                <a:latin typeface="맑은 고딕"/>
                <a:ea typeface="맑은 고딕"/>
              </a:rPr>
              <a:t>,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외국인등을</a:t>
            </a:r>
            <a:r>
              <a:rPr lang="ko-KR" altLang="en-US" sz="1000" dirty="0" smtClean="0">
                <a:latin typeface="맑은 고딕"/>
                <a:ea typeface="맑은 고딕"/>
              </a:rPr>
              <a:t> 고려하여 메뉴 결정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ko-KR" altLang="ko-KR" sz="10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상담</a:t>
            </a:r>
            <a:r>
              <a:rPr lang="ko-KR" altLang="en-US" sz="1000" dirty="0" smtClean="0">
                <a:latin typeface="맑은 고딕"/>
                <a:ea typeface="맑은 고딕"/>
              </a:rPr>
              <a:t> 후 메뉴결정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스타일링 결정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가격결정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ko-KR" altLang="ko-KR" sz="10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손님이</a:t>
            </a:r>
            <a:r>
              <a:rPr lang="ko-KR" altLang="en-US" sz="1000" dirty="0" smtClean="0">
                <a:latin typeface="맑은 고딕"/>
                <a:ea typeface="맑은 고딕"/>
              </a:rPr>
              <a:t> 식사하실 테이블 의자 등은 지원하지 않습니다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.(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필요시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렌탈</a:t>
            </a:r>
            <a:r>
              <a:rPr lang="en-US" altLang="ko-KR" sz="1000" dirty="0" smtClean="0">
                <a:latin typeface="맑은 고딕"/>
                <a:ea typeface="맑은 고딕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1430" y="2827923"/>
            <a:ext cx="263405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ㆍ모든</a:t>
            </a:r>
            <a:r>
              <a:rPr lang="ko-KR" altLang="en-US" sz="1000" dirty="0" smtClean="0">
                <a:latin typeface="맑은 고딕"/>
                <a:ea typeface="맑은 고딕"/>
              </a:rPr>
              <a:t> 메뉴가 한식 위주로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가지수에</a:t>
            </a:r>
            <a:r>
              <a:rPr lang="ko-KR" altLang="en-US" sz="1000" dirty="0" smtClean="0">
                <a:latin typeface="맑은 고딕"/>
                <a:ea typeface="맑은 고딕"/>
              </a:rPr>
              <a:t> 따라 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en-US" altLang="ko-KR" sz="1000" dirty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  </a:t>
            </a:r>
            <a:r>
              <a:rPr lang="ko-KR" altLang="en-US" sz="1000" dirty="0" smtClean="0"/>
              <a:t>획일화 되어 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/>
              <a:t>음식과 스타일링에 약하다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요리사가 바뀌어도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레시피만</a:t>
            </a:r>
            <a:r>
              <a:rPr lang="ko-KR" altLang="en-US" sz="1000" dirty="0" smtClean="0">
                <a:latin typeface="맑은 고딕"/>
                <a:ea typeface="맑은 고딕"/>
              </a:rPr>
              <a:t> 보고도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en-US" altLang="ko-KR" sz="1000" dirty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  </a:t>
            </a:r>
            <a:r>
              <a:rPr lang="ko-KR" altLang="en-US" sz="1000" dirty="0" smtClean="0">
                <a:latin typeface="맑은 고딕"/>
                <a:ea typeface="맑은 고딕"/>
              </a:rPr>
              <a:t>만들 수 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en-US" altLang="ko-KR" sz="1000" dirty="0" smtClean="0"/>
          </a:p>
        </p:txBody>
      </p:sp>
      <p:cxnSp>
        <p:nvCxnSpPr>
          <p:cNvPr id="14" name="직선 연결선 13"/>
          <p:cNvCxnSpPr/>
          <p:nvPr/>
        </p:nvCxnSpPr>
        <p:spPr>
          <a:xfrm>
            <a:off x="683568" y="2031738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55976" y="3120310"/>
            <a:ext cx="416011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▣요리에 </a:t>
            </a:r>
            <a:r>
              <a:rPr lang="ko-KR" altLang="en-US" sz="1200" dirty="0"/>
              <a:t>강하고 </a:t>
            </a:r>
            <a:r>
              <a:rPr lang="ko-KR" altLang="en-US" sz="1200" dirty="0" err="1" smtClean="0"/>
              <a:t>핑거푸드</a:t>
            </a:r>
            <a:r>
              <a:rPr lang="ko-KR" altLang="en-US" sz="1200" dirty="0" smtClean="0"/>
              <a:t> 스타일링에 </a:t>
            </a:r>
            <a:r>
              <a:rPr lang="ko-KR" altLang="en-US" sz="1200" dirty="0"/>
              <a:t>강하다</a:t>
            </a:r>
            <a:r>
              <a:rPr lang="en-US" altLang="ko-KR" sz="1200" dirty="0"/>
              <a:t>.</a:t>
            </a:r>
            <a:endParaRPr lang="ko-KR" altLang="en-US" sz="1200" dirty="0"/>
          </a:p>
          <a:p>
            <a:r>
              <a:rPr lang="ko-KR" altLang="en-US" sz="1200" dirty="0"/>
              <a:t> </a:t>
            </a:r>
            <a:r>
              <a:rPr lang="ko-KR" altLang="en-US" sz="1200" dirty="0" smtClean="0"/>
              <a:t>              </a:t>
            </a:r>
            <a:endParaRPr lang="en-US" altLang="ko-KR" sz="1200" dirty="0" smtClean="0"/>
          </a:p>
          <a:p>
            <a:r>
              <a:rPr lang="en-US" altLang="ko-KR" sz="1200" dirty="0" smtClean="0"/>
              <a:t>▣300</a:t>
            </a:r>
            <a:r>
              <a:rPr lang="ko-KR" altLang="en-US" sz="1200" dirty="0" smtClean="0"/>
              <a:t>가지  이상의 요리 </a:t>
            </a:r>
            <a:r>
              <a:rPr lang="ko-KR" altLang="en-US" sz="1200" dirty="0" err="1" smtClean="0"/>
              <a:t>레시피를</a:t>
            </a:r>
            <a:r>
              <a:rPr lang="ko-KR" altLang="en-US" sz="1200" dirty="0" smtClean="0"/>
              <a:t> 보유하고 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/>
          </a:p>
          <a:p>
            <a:r>
              <a:rPr lang="en-US" altLang="ko-KR" sz="1200" dirty="0" smtClean="0"/>
              <a:t>▣</a:t>
            </a:r>
            <a:r>
              <a:rPr lang="ko-KR" altLang="en-US" sz="1200" dirty="0" smtClean="0"/>
              <a:t>행사의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성격에 따라 한식 일식 중식 퓨전 요리로 행사의</a:t>
            </a:r>
            <a:endParaRPr lang="en-US" altLang="ko-KR" sz="1200" dirty="0" smtClean="0"/>
          </a:p>
          <a:p>
            <a:endParaRPr lang="en-US" altLang="ko-KR" sz="1200" dirty="0"/>
          </a:p>
          <a:p>
            <a:r>
              <a:rPr lang="en-US" altLang="ko-KR" sz="1200" dirty="0" smtClean="0"/>
              <a:t>   </a:t>
            </a:r>
            <a:r>
              <a:rPr lang="ko-KR" altLang="en-US" sz="1200" dirty="0" smtClean="0"/>
              <a:t>품격을 높이고 있다</a:t>
            </a:r>
            <a:r>
              <a:rPr lang="en-US" altLang="ko-KR" sz="1200" dirty="0" smtClean="0"/>
              <a:t>.</a:t>
            </a:r>
            <a:r>
              <a:rPr lang="ko-KR" altLang="en-US" sz="1200" dirty="0" smtClean="0"/>
              <a:t> 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ko-KR" altLang="ko-KR" sz="1200" dirty="0" smtClean="0"/>
              <a:t>▣</a:t>
            </a:r>
            <a:r>
              <a:rPr lang="ko-KR" altLang="en-US" sz="1200" dirty="0" smtClean="0"/>
              <a:t>요리사가 바뀌면 절대 할 수 없는 요리이다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/>
          </a:p>
          <a:p>
            <a:r>
              <a:rPr lang="en-US" altLang="ko-KR" sz="1200" dirty="0" smtClean="0"/>
              <a:t>▣</a:t>
            </a:r>
            <a:endParaRPr lang="ko-KR" alt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370178" y="1187967"/>
            <a:ext cx="5806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/>
              <a:t>&lt;</a:t>
            </a:r>
            <a:endParaRPr lang="ko-KR" altLang="en-US" sz="4400" dirty="0"/>
          </a:p>
        </p:txBody>
      </p:sp>
      <p:cxnSp>
        <p:nvCxnSpPr>
          <p:cNvPr id="6" name="직선 연결선 5"/>
          <p:cNvCxnSpPr/>
          <p:nvPr/>
        </p:nvCxnSpPr>
        <p:spPr>
          <a:xfrm>
            <a:off x="3779912" y="2348880"/>
            <a:ext cx="0" cy="2928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33510" y="2374171"/>
            <a:ext cx="165141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타사 </a:t>
            </a:r>
            <a:r>
              <a:rPr lang="ko-KR" altLang="en-US" dirty="0" err="1" smtClean="0"/>
              <a:t>출장부페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59632" y="4420458"/>
            <a:ext cx="165141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타사 </a:t>
            </a:r>
            <a:r>
              <a:rPr lang="ko-KR" altLang="en-US" dirty="0" err="1" smtClean="0"/>
              <a:t>케이터링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0748" y="5083443"/>
            <a:ext cx="25891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>
                <a:latin typeface="맑은 고딕"/>
                <a:ea typeface="맑은 고딕"/>
              </a:rPr>
              <a:t>ㆍ</a:t>
            </a:r>
            <a:r>
              <a:rPr lang="ko-KR" altLang="en-US" sz="1000" dirty="0" err="1" smtClean="0"/>
              <a:t>핑거푸드</a:t>
            </a:r>
            <a:r>
              <a:rPr lang="ko-KR" altLang="en-US" sz="1000" dirty="0" smtClean="0"/>
              <a:t> </a:t>
            </a:r>
            <a:r>
              <a:rPr lang="ko-KR" altLang="en-US" sz="1000" dirty="0"/>
              <a:t>스타일링에 강하나 </a:t>
            </a:r>
            <a:r>
              <a:rPr lang="ko-KR" altLang="en-US" sz="1000" dirty="0" smtClean="0"/>
              <a:t>요리하는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r>
              <a:rPr lang="ko-KR" altLang="en-US" sz="1000" dirty="0" smtClean="0"/>
              <a:t>음식에 </a:t>
            </a:r>
            <a:r>
              <a:rPr lang="ko-KR" altLang="en-US" sz="1000" dirty="0"/>
              <a:t>약하다</a:t>
            </a:r>
            <a:r>
              <a:rPr lang="en-US" altLang="ko-KR" sz="1000" dirty="0"/>
              <a:t>.</a:t>
            </a:r>
          </a:p>
          <a:p>
            <a:r>
              <a:rPr lang="ko-KR" altLang="en-US" sz="1000" dirty="0" err="1" smtClean="0">
                <a:latin typeface="맑은 고딕"/>
                <a:ea typeface="맑은 고딕"/>
              </a:rPr>
              <a:t>ㆍ핑거푸드</a:t>
            </a:r>
            <a:r>
              <a:rPr lang="ko-KR" altLang="en-US" sz="1000" dirty="0" smtClean="0">
                <a:latin typeface="맑은 고딕"/>
                <a:ea typeface="맑은 고딕"/>
              </a:rPr>
              <a:t> 및 스타일링에 특화되어 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ko-KR" altLang="en-US" sz="1000" dirty="0"/>
          </a:p>
        </p:txBody>
      </p:sp>
      <p:sp>
        <p:nvSpPr>
          <p:cNvPr id="13" name="직사각형 12"/>
          <p:cNvSpPr/>
          <p:nvPr/>
        </p:nvSpPr>
        <p:spPr>
          <a:xfrm>
            <a:off x="4644008" y="2275361"/>
            <a:ext cx="2664296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더베스트케이터링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02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200" y="4539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케이터</a:t>
            </a:r>
            <a:r>
              <a:rPr lang="ko-KR" altLang="en-US" sz="1400" dirty="0" err="1"/>
              <a:t>링</a:t>
            </a:r>
            <a:endParaRPr lang="ko-KR" alt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768663" y="257969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정통코스요리</a:t>
            </a:r>
            <a:endParaRPr lang="ko-KR" altLang="en-US" sz="1200" b="1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9996019"/>
              </p:ext>
            </p:extLst>
          </p:nvPr>
        </p:nvGraphicFramePr>
        <p:xfrm>
          <a:off x="762050" y="556518"/>
          <a:ext cx="7765129" cy="15321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4725"/>
                <a:gridCol w="1067033"/>
                <a:gridCol w="1512168"/>
                <a:gridCol w="1002851"/>
                <a:gridCol w="3168352"/>
              </a:tblGrid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이탈리안 정통코스요리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  <a:p>
                      <a:pPr algn="ctr" latinLnBrk="1"/>
                      <a:r>
                        <a:rPr lang="en-US" altLang="ko-KR" sz="1000" dirty="0" smtClean="0"/>
                        <a:t>  80</a:t>
                      </a:r>
                      <a:r>
                        <a:rPr lang="ko-KR" altLang="en-US" sz="1000" dirty="0" smtClean="0"/>
                        <a:t>만원 </a:t>
                      </a:r>
                      <a:r>
                        <a:rPr lang="en-US" altLang="ko-KR" sz="1000" dirty="0" smtClean="0"/>
                        <a:t>~</a:t>
                      </a:r>
                      <a:endParaRPr lang="ko-KR" altLang="en-US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latinLnBrk="1"/>
                      <a:r>
                        <a:rPr lang="ko-KR" altLang="en-US" sz="900" dirty="0" err="1" smtClean="0"/>
                        <a:t>ㆍ출장비</a:t>
                      </a:r>
                      <a:r>
                        <a:rPr lang="ko-KR" altLang="en-US" sz="900" dirty="0" smtClean="0"/>
                        <a:t> 별도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err="1" smtClean="0"/>
                        <a:t>거리별</a:t>
                      </a:r>
                      <a:r>
                        <a:rPr lang="ko-KR" altLang="en-US" sz="900" dirty="0" smtClean="0"/>
                        <a:t> 차등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  <a:p>
                      <a:pPr latinLnBrk="1"/>
                      <a:r>
                        <a:rPr lang="ko-KR" altLang="en-US" sz="900" dirty="0" err="1" smtClean="0"/>
                        <a:t>ㆍ행사전</a:t>
                      </a:r>
                      <a:r>
                        <a:rPr lang="ko-KR" altLang="en-US" sz="900" dirty="0" smtClean="0"/>
                        <a:t> 장소 필수 확인</a:t>
                      </a:r>
                      <a:endParaRPr lang="en-US" altLang="ko-KR" sz="900" dirty="0" smtClean="0"/>
                    </a:p>
                    <a:p>
                      <a:pPr latinLnBrk="1"/>
                      <a:r>
                        <a:rPr lang="ko-KR" altLang="ko-KR" sz="900" dirty="0" err="1" smtClean="0"/>
                        <a:t>ㆍ</a:t>
                      </a:r>
                      <a:r>
                        <a:rPr lang="ko-KR" altLang="en-US" sz="900" dirty="0" err="1" smtClean="0"/>
                        <a:t>식사</a:t>
                      </a:r>
                      <a:r>
                        <a:rPr lang="ko-KR" altLang="en-US" sz="900" dirty="0" smtClean="0"/>
                        <a:t> 인원에 따라 조리사 및 </a:t>
                      </a:r>
                      <a:r>
                        <a:rPr lang="ko-KR" altLang="en-US" sz="900" dirty="0" err="1" smtClean="0"/>
                        <a:t>써빙인원</a:t>
                      </a:r>
                      <a:r>
                        <a:rPr lang="ko-KR" altLang="en-US" sz="900" baseline="0" dirty="0" smtClean="0"/>
                        <a:t> 조정</a:t>
                      </a:r>
                      <a:endParaRPr lang="en-US" altLang="ko-KR" sz="900" dirty="0" smtClean="0"/>
                    </a:p>
                    <a:p>
                      <a:pPr latinLnBrk="1"/>
                      <a:r>
                        <a:rPr lang="ko-KR" altLang="ko-KR" sz="900" dirty="0" err="1" smtClean="0"/>
                        <a:t>ㆍ</a:t>
                      </a:r>
                      <a:r>
                        <a:rPr lang="ko-KR" altLang="en-US" sz="900" dirty="0" err="1" smtClean="0"/>
                        <a:t>코스는</a:t>
                      </a:r>
                      <a:r>
                        <a:rPr lang="ko-KR" altLang="en-US" sz="900" dirty="0" smtClean="0"/>
                        <a:t> </a:t>
                      </a:r>
                      <a:r>
                        <a:rPr lang="ko-KR" altLang="en-US" sz="900" dirty="0" err="1" smtClean="0"/>
                        <a:t>써빙인원이</a:t>
                      </a:r>
                      <a:r>
                        <a:rPr lang="ko-KR" altLang="en-US" sz="900" dirty="0" smtClean="0"/>
                        <a:t> 추가</a:t>
                      </a:r>
                      <a:r>
                        <a:rPr lang="ko-KR" altLang="en-US" sz="900" baseline="0" dirty="0" smtClean="0"/>
                        <a:t> 될 수 있습니다</a:t>
                      </a:r>
                      <a:r>
                        <a:rPr lang="en-US" altLang="ko-KR" sz="900" baseline="0" dirty="0" smtClean="0"/>
                        <a:t>.</a:t>
                      </a:r>
                    </a:p>
                    <a:p>
                      <a:pPr latinLnBrk="1"/>
                      <a:r>
                        <a:rPr lang="ko-KR" altLang="ko-KR" sz="900" baseline="0" dirty="0" err="1" smtClean="0"/>
                        <a:t>ㆍ</a:t>
                      </a:r>
                      <a:r>
                        <a:rPr lang="ko-KR" altLang="en-US" sz="900" baseline="0" dirty="0" err="1" smtClean="0"/>
                        <a:t>식사</a:t>
                      </a:r>
                      <a:r>
                        <a:rPr lang="ko-KR" altLang="en-US" sz="900" baseline="0" dirty="0" smtClean="0"/>
                        <a:t> 테이블 스타일링 기본 </a:t>
                      </a:r>
                      <a:r>
                        <a:rPr lang="ko-KR" altLang="en-US" sz="900" baseline="0" dirty="0" err="1" smtClean="0"/>
                        <a:t>셋팅</a:t>
                      </a:r>
                      <a:endParaRPr lang="en-US" altLang="ko-KR" sz="900" baseline="0" dirty="0" smtClean="0"/>
                    </a:p>
                    <a:p>
                      <a:pPr latinLnBrk="1"/>
                      <a:r>
                        <a:rPr lang="ko-KR" altLang="en-US" sz="900" baseline="0" dirty="0" smtClean="0"/>
                        <a:t>ㆍ식사테이블과 전체 스타일링은 별도 상담바랍니다</a:t>
                      </a:r>
                      <a:r>
                        <a:rPr lang="en-US" altLang="ko-KR" sz="1000" baseline="0" dirty="0" smtClean="0"/>
                        <a:t>.</a:t>
                      </a:r>
                    </a:p>
                    <a:p>
                      <a:pPr latinLnBrk="1"/>
                      <a:r>
                        <a:rPr lang="en-US" altLang="ko-KR" sz="1000" baseline="0" dirty="0" smtClean="0"/>
                        <a:t> 〮</a:t>
                      </a:r>
                      <a:r>
                        <a:rPr lang="ko-KR" altLang="en-US" sz="1000" dirty="0" smtClean="0"/>
                        <a:t> </a:t>
                      </a:r>
                      <a:r>
                        <a:rPr lang="ko-KR" altLang="en-US" sz="900" dirty="0" smtClean="0"/>
                        <a:t>행사에 따른 시간 배분은 별도 상담 바랍니다</a:t>
                      </a:r>
                      <a:r>
                        <a:rPr lang="en-US" altLang="ko-KR" sz="900" dirty="0" smtClean="0"/>
                        <a:t>.</a:t>
                      </a:r>
                      <a:endParaRPr lang="ko-KR" altLang="en-US" sz="9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 rowSpan="2">
                  <a:txBody>
                    <a:bodyPr/>
                    <a:lstStyle/>
                    <a:p>
                      <a:pPr latinLnBrk="1"/>
                      <a:endParaRPr lang="en-US" altLang="ko-KR" sz="1000" dirty="0" smtClean="0"/>
                    </a:p>
                    <a:p>
                      <a:pPr latinLnBrk="1"/>
                      <a:r>
                        <a:rPr lang="ko-KR" altLang="en-US" sz="1000" dirty="0" smtClean="0"/>
                        <a:t>   행    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음식 셋팅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마감정리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139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2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1296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추가시간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</a:t>
                      </a:r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</a:t>
                      </a:r>
                      <a:r>
                        <a:rPr lang="ko-KR" altLang="en-US" sz="1000" dirty="0" smtClean="0"/>
                        <a:t>만원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27584" y="3940972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65,000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827584" y="6061926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95,000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827584" y="4867987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75,000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660275" y="2174667"/>
            <a:ext cx="30476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ㆍ이탈리안</a:t>
            </a:r>
            <a:r>
              <a:rPr lang="ko-KR" altLang="en-US" sz="1000" dirty="0" smtClean="0">
                <a:latin typeface="맑은 고딕"/>
                <a:ea typeface="맑은 고딕"/>
              </a:rPr>
              <a:t> 본연의 정통 코스를 맛볼 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err="1" smtClean="0">
                <a:latin typeface="맑은 고딕"/>
                <a:ea typeface="맑은 고딕"/>
              </a:rPr>
              <a:t>ㆍVIP</a:t>
            </a:r>
            <a:r>
              <a:rPr lang="ko-KR" altLang="en-US" sz="1000" dirty="0" smtClean="0">
                <a:latin typeface="맑은 고딕"/>
                <a:ea typeface="맑은 고딕"/>
              </a:rPr>
              <a:t>고객을 위한 맞춤 서비스입니다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품격있는</a:t>
            </a:r>
            <a:r>
              <a:rPr lang="ko-KR" altLang="en-US" sz="1000" dirty="0" smtClean="0">
                <a:latin typeface="맑은 고딕"/>
                <a:ea typeface="맑은 고딕"/>
              </a:rPr>
              <a:t> 자리를 위한 정통 코스 요리입니다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ko-KR" alt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7177375" y="33761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032634"/>
              </p:ext>
            </p:extLst>
          </p:nvPr>
        </p:nvGraphicFramePr>
        <p:xfrm>
          <a:off x="2411760" y="3660491"/>
          <a:ext cx="3816424" cy="7766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8072"/>
                <a:gridCol w="648072"/>
                <a:gridCol w="720080"/>
                <a:gridCol w="1008112"/>
                <a:gridCol w="792088"/>
              </a:tblGrid>
              <a:tr h="488589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식전빵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스프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등심 스테이크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디저트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차</a:t>
                      </a:r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표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036930"/>
              </p:ext>
            </p:extLst>
          </p:nvPr>
        </p:nvGraphicFramePr>
        <p:xfrm>
          <a:off x="2411760" y="4668603"/>
          <a:ext cx="4752528" cy="7766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8072"/>
                <a:gridCol w="720080"/>
                <a:gridCol w="648072"/>
                <a:gridCol w="864096"/>
                <a:gridCol w="1008112"/>
                <a:gridCol w="864096"/>
              </a:tblGrid>
              <a:tr h="488589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식전빵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스프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연어샐러드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안심 스테이크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디저트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차</a:t>
                      </a:r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830965"/>
              </p:ext>
            </p:extLst>
          </p:nvPr>
        </p:nvGraphicFramePr>
        <p:xfrm>
          <a:off x="2436440" y="5820731"/>
          <a:ext cx="5591944" cy="7766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23392"/>
                <a:gridCol w="720080"/>
                <a:gridCol w="1080120"/>
                <a:gridCol w="864096"/>
                <a:gridCol w="1296144"/>
                <a:gridCol w="1008112"/>
              </a:tblGrid>
              <a:tr h="488589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식전빵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스프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랍스타</a:t>
                      </a:r>
                      <a:r>
                        <a:rPr lang="ko-KR" altLang="en-US" sz="1000" dirty="0" smtClean="0"/>
                        <a:t> 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파스타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한우 안심 스테이크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디저트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차</a:t>
                      </a:r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25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200" y="4539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케이터</a:t>
            </a:r>
            <a:r>
              <a:rPr lang="ko-KR" altLang="en-US" sz="1400" dirty="0" err="1"/>
              <a:t>링</a:t>
            </a:r>
            <a:endParaRPr lang="ko-KR" alt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768663" y="257969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퓨전</a:t>
            </a:r>
            <a:r>
              <a:rPr lang="en-US" altLang="ko-KR" sz="1200" b="1" dirty="0" smtClean="0"/>
              <a:t>(</a:t>
            </a:r>
            <a:r>
              <a:rPr lang="ko-KR" altLang="en-US" sz="1200" b="1" dirty="0" err="1" smtClean="0"/>
              <a:t>캐쥬얼</a:t>
            </a:r>
            <a:r>
              <a:rPr lang="en-US" altLang="ko-KR" sz="1200" b="1" dirty="0" smtClean="0"/>
              <a:t>)</a:t>
            </a:r>
            <a:r>
              <a:rPr lang="ko-KR" altLang="en-US" sz="1200" b="1" dirty="0" smtClean="0"/>
              <a:t>코스요리</a:t>
            </a:r>
            <a:endParaRPr lang="ko-KR" alt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445665" y="33761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794609" y="2132856"/>
            <a:ext cx="3560590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>
                <a:latin typeface="맑은 고딕"/>
                <a:ea typeface="맑은 고딕"/>
              </a:rPr>
              <a:t>ㆍ</a:t>
            </a:r>
            <a:r>
              <a:rPr lang="en-US" altLang="ko-KR" sz="1000" dirty="0" smtClean="0">
                <a:latin typeface="맑은 고딕"/>
                <a:ea typeface="맑은 고딕"/>
              </a:rPr>
              <a:t>VVIP</a:t>
            </a:r>
            <a:r>
              <a:rPr lang="ko-KR" altLang="en-US" sz="1000" dirty="0" smtClean="0">
                <a:latin typeface="맑은 고딕"/>
                <a:ea typeface="맑은 고딕"/>
              </a:rPr>
              <a:t>만을 위한 특별한 코스 서비스입니다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 〮 </a:t>
            </a:r>
            <a:r>
              <a:rPr lang="ko-KR" altLang="en-US" sz="1000" dirty="0" smtClean="0">
                <a:latin typeface="맑은 고딕"/>
                <a:ea typeface="맑은 고딕"/>
              </a:rPr>
              <a:t>외국인들의 입맛에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ko-KR" altLang="en-US" sz="1000" dirty="0" err="1" smtClean="0">
                <a:latin typeface="맑은 고딕"/>
                <a:ea typeface="맑은 고딕"/>
              </a:rPr>
              <a:t>ㆍ메뉴에</a:t>
            </a:r>
            <a:r>
              <a:rPr lang="ko-KR" altLang="en-US" sz="1000" dirty="0" smtClean="0">
                <a:latin typeface="맑은 고딕"/>
                <a:ea typeface="맑은 고딕"/>
              </a:rPr>
              <a:t> 따라 다양한 맛을 즐기실 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기존 이탈리안 방식과는 다른 형태의 코스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써비스입니다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메뉴는 계절에 따라 변경 될 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한국적인 맛과 세계적인 맛을 동시에 맛 볼 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〮 </a:t>
            </a:r>
            <a:r>
              <a:rPr lang="ko-KR" altLang="en-US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메뉴는 구성은 언제든지 변경 가능합니다</a:t>
            </a:r>
            <a:r>
              <a:rPr lang="en-US" altLang="ko-KR" sz="1000" dirty="0" smtClean="0">
                <a:latin typeface="맑은 고딕" panose="020B0503020000020004" pitchFamily="50" charset="-127"/>
                <a:ea typeface="맑은 고딕" panose="020B0503020000020004" pitchFamily="50" charset="-127"/>
              </a:rPr>
              <a:t>.</a:t>
            </a:r>
            <a:endParaRPr lang="en-US" altLang="ko-KR" sz="1000" dirty="0" smtClean="0">
              <a:latin typeface="맑은 고딕"/>
              <a:ea typeface="맑은 고딕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117872" y="3681962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65,000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1117872" y="5698186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120,000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1117872" y="4690074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85,000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943127"/>
              </p:ext>
            </p:extLst>
          </p:nvPr>
        </p:nvGraphicFramePr>
        <p:xfrm>
          <a:off x="2411760" y="3501008"/>
          <a:ext cx="4824536" cy="7766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16000"/>
                <a:gridCol w="1016000"/>
                <a:gridCol w="1016000"/>
                <a:gridCol w="1016000"/>
                <a:gridCol w="760536"/>
              </a:tblGrid>
              <a:tr h="488589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식전빵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수삼샐러드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참치 </a:t>
                      </a:r>
                      <a:r>
                        <a:rPr lang="ko-KR" altLang="en-US" sz="1000" dirty="0" err="1" smtClean="0"/>
                        <a:t>다다끼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등심 스테이크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디저트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차</a:t>
                      </a:r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143213"/>
              </p:ext>
            </p:extLst>
          </p:nvPr>
        </p:nvGraphicFramePr>
        <p:xfrm>
          <a:off x="2411760" y="4509120"/>
          <a:ext cx="5184576" cy="7766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8072"/>
                <a:gridCol w="1008112"/>
                <a:gridCol w="864096"/>
                <a:gridCol w="864096"/>
                <a:gridCol w="1008112"/>
                <a:gridCol w="792088"/>
              </a:tblGrid>
              <a:tr h="488589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식전빵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랍스타샐러드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연어 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참치다다끼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안심 스테이크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디저트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차</a:t>
                      </a:r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461469"/>
              </p:ext>
            </p:extLst>
          </p:nvPr>
        </p:nvGraphicFramePr>
        <p:xfrm>
          <a:off x="2436440" y="5517232"/>
          <a:ext cx="6023992" cy="7766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23392"/>
                <a:gridCol w="1008112"/>
                <a:gridCol w="864096"/>
                <a:gridCol w="864096"/>
                <a:gridCol w="864096"/>
                <a:gridCol w="1008112"/>
                <a:gridCol w="792088"/>
              </a:tblGrid>
              <a:tr h="488589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식전빵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랍스타샐러드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연어샐러드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참치다다끼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전복구이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한우스테이크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디저트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차</a:t>
                      </a:r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366738" y="6409928"/>
            <a:ext cx="256833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smtClean="0"/>
              <a:t>상기 메뉴는 계절에 따라 달라질 수 있습니다</a:t>
            </a:r>
            <a:r>
              <a:rPr lang="en-US" altLang="ko-KR" sz="900" dirty="0" smtClean="0"/>
              <a:t>.</a:t>
            </a:r>
            <a:endParaRPr lang="ko-KR" altLang="en-US" sz="900" dirty="0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925725"/>
              </p:ext>
            </p:extLst>
          </p:nvPr>
        </p:nvGraphicFramePr>
        <p:xfrm>
          <a:off x="762050" y="556518"/>
          <a:ext cx="7765129" cy="15321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4725"/>
                <a:gridCol w="1067033"/>
                <a:gridCol w="1512168"/>
                <a:gridCol w="1002851"/>
                <a:gridCol w="3168352"/>
              </a:tblGrid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퓨전</a:t>
                      </a:r>
                      <a:r>
                        <a:rPr lang="en-US" altLang="ko-KR" sz="1000" dirty="0" smtClean="0"/>
                        <a:t>(</a:t>
                      </a:r>
                      <a:r>
                        <a:rPr lang="ko-KR" altLang="en-US" sz="1000" dirty="0" smtClean="0"/>
                        <a:t>캐쥬얼</a:t>
                      </a:r>
                      <a:r>
                        <a:rPr lang="en-US" altLang="ko-KR" sz="1000" dirty="0" smtClean="0"/>
                        <a:t>)</a:t>
                      </a:r>
                      <a:r>
                        <a:rPr lang="ko-KR" altLang="en-US" sz="1000" dirty="0" smtClean="0"/>
                        <a:t>코스요리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  <a:p>
                      <a:pPr algn="ctr" latinLnBrk="1"/>
                      <a:r>
                        <a:rPr lang="en-US" altLang="ko-KR" sz="1000" dirty="0" smtClean="0"/>
                        <a:t>  80</a:t>
                      </a:r>
                      <a:r>
                        <a:rPr lang="ko-KR" altLang="en-US" sz="1000" dirty="0" smtClean="0"/>
                        <a:t>만원 </a:t>
                      </a:r>
                      <a:r>
                        <a:rPr lang="en-US" altLang="ko-KR" sz="1000" dirty="0" smtClean="0"/>
                        <a:t>~</a:t>
                      </a:r>
                      <a:endParaRPr lang="ko-KR" altLang="en-US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latinLnBrk="1"/>
                      <a:r>
                        <a:rPr lang="ko-KR" altLang="en-US" sz="900" dirty="0" err="1" smtClean="0"/>
                        <a:t>ㆍ출장비</a:t>
                      </a:r>
                      <a:r>
                        <a:rPr lang="ko-KR" altLang="en-US" sz="900" dirty="0" smtClean="0"/>
                        <a:t> 별도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err="1" smtClean="0"/>
                        <a:t>거리별</a:t>
                      </a:r>
                      <a:r>
                        <a:rPr lang="ko-KR" altLang="en-US" sz="900" dirty="0" smtClean="0"/>
                        <a:t> 차등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  <a:p>
                      <a:pPr latinLnBrk="1"/>
                      <a:r>
                        <a:rPr lang="ko-KR" altLang="en-US" sz="900" dirty="0" err="1" smtClean="0"/>
                        <a:t>ㆍ행사전</a:t>
                      </a:r>
                      <a:r>
                        <a:rPr lang="ko-KR" altLang="en-US" sz="900" dirty="0" smtClean="0"/>
                        <a:t> 장소 필수 확인</a:t>
                      </a:r>
                      <a:endParaRPr lang="en-US" altLang="ko-KR" sz="900" dirty="0" smtClean="0"/>
                    </a:p>
                    <a:p>
                      <a:pPr latinLnBrk="1"/>
                      <a:r>
                        <a:rPr lang="ko-KR" altLang="ko-KR" sz="900" dirty="0" err="1" smtClean="0"/>
                        <a:t>ㆍ</a:t>
                      </a:r>
                      <a:r>
                        <a:rPr lang="ko-KR" altLang="en-US" sz="900" dirty="0" err="1" smtClean="0"/>
                        <a:t>식사</a:t>
                      </a:r>
                      <a:r>
                        <a:rPr lang="ko-KR" altLang="en-US" sz="900" dirty="0" smtClean="0"/>
                        <a:t> 인원에 따라 조리사 및 </a:t>
                      </a:r>
                      <a:r>
                        <a:rPr lang="ko-KR" altLang="en-US" sz="900" dirty="0" err="1" smtClean="0"/>
                        <a:t>써빙인원</a:t>
                      </a:r>
                      <a:r>
                        <a:rPr lang="ko-KR" altLang="en-US" sz="900" baseline="0" dirty="0" smtClean="0"/>
                        <a:t> 조정</a:t>
                      </a:r>
                      <a:endParaRPr lang="en-US" altLang="ko-KR" sz="900" dirty="0" smtClean="0"/>
                    </a:p>
                    <a:p>
                      <a:pPr latinLnBrk="1"/>
                      <a:r>
                        <a:rPr lang="ko-KR" altLang="ko-KR" sz="900" dirty="0" err="1" smtClean="0"/>
                        <a:t>ㆍ</a:t>
                      </a:r>
                      <a:r>
                        <a:rPr lang="ko-KR" altLang="en-US" sz="900" dirty="0" err="1" smtClean="0"/>
                        <a:t>코스는</a:t>
                      </a:r>
                      <a:r>
                        <a:rPr lang="ko-KR" altLang="en-US" sz="900" dirty="0" smtClean="0"/>
                        <a:t> </a:t>
                      </a:r>
                      <a:r>
                        <a:rPr lang="ko-KR" altLang="en-US" sz="900" dirty="0" err="1" smtClean="0"/>
                        <a:t>써빙인원이</a:t>
                      </a:r>
                      <a:r>
                        <a:rPr lang="ko-KR" altLang="en-US" sz="900" dirty="0" smtClean="0"/>
                        <a:t> 추가</a:t>
                      </a:r>
                      <a:r>
                        <a:rPr lang="ko-KR" altLang="en-US" sz="900" baseline="0" dirty="0" smtClean="0"/>
                        <a:t> 될 수 있습니다</a:t>
                      </a:r>
                      <a:r>
                        <a:rPr lang="en-US" altLang="ko-KR" sz="900" baseline="0" dirty="0" smtClean="0"/>
                        <a:t>.</a:t>
                      </a:r>
                    </a:p>
                    <a:p>
                      <a:pPr latinLnBrk="1"/>
                      <a:r>
                        <a:rPr lang="ko-KR" altLang="ko-KR" sz="900" baseline="0" dirty="0" err="1" smtClean="0"/>
                        <a:t>ㆍ</a:t>
                      </a:r>
                      <a:r>
                        <a:rPr lang="ko-KR" altLang="en-US" sz="900" baseline="0" dirty="0" err="1" smtClean="0"/>
                        <a:t>식사</a:t>
                      </a:r>
                      <a:r>
                        <a:rPr lang="ko-KR" altLang="en-US" sz="900" baseline="0" dirty="0" smtClean="0"/>
                        <a:t> 테이블 스타일링 기본 </a:t>
                      </a:r>
                      <a:r>
                        <a:rPr lang="ko-KR" altLang="en-US" sz="900" baseline="0" dirty="0" err="1" smtClean="0"/>
                        <a:t>셋팅</a:t>
                      </a:r>
                      <a:endParaRPr lang="en-US" altLang="ko-KR" sz="900" baseline="0" dirty="0" smtClean="0"/>
                    </a:p>
                    <a:p>
                      <a:pPr latinLnBrk="1"/>
                      <a:r>
                        <a:rPr lang="ko-KR" altLang="en-US" sz="900" baseline="0" dirty="0" smtClean="0"/>
                        <a:t>ㆍ식사테이블과 전체 스타일링은 별도 상담바랍니다</a:t>
                      </a:r>
                      <a:r>
                        <a:rPr lang="en-US" altLang="ko-KR" sz="1000" baseline="0" dirty="0" smtClean="0"/>
                        <a:t>.</a:t>
                      </a:r>
                    </a:p>
                    <a:p>
                      <a:pPr latinLnBrk="1"/>
                      <a:r>
                        <a:rPr lang="en-US" altLang="ko-KR" sz="1000" baseline="0" dirty="0" smtClean="0"/>
                        <a:t> 〮</a:t>
                      </a:r>
                      <a:r>
                        <a:rPr lang="ko-KR" altLang="en-US" sz="1000" dirty="0" smtClean="0"/>
                        <a:t> </a:t>
                      </a:r>
                      <a:r>
                        <a:rPr lang="ko-KR" altLang="en-US" sz="900" dirty="0" smtClean="0"/>
                        <a:t>행사에 따른 시간 배분은 별도 상담 바랍니다</a:t>
                      </a:r>
                      <a:r>
                        <a:rPr lang="en-US" altLang="ko-KR" sz="900" dirty="0" smtClean="0"/>
                        <a:t>.</a:t>
                      </a:r>
                      <a:endParaRPr lang="ko-KR" altLang="en-US" sz="9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 rowSpan="2">
                  <a:txBody>
                    <a:bodyPr/>
                    <a:lstStyle/>
                    <a:p>
                      <a:pPr latinLnBrk="1"/>
                      <a:endParaRPr lang="en-US" altLang="ko-KR" sz="1000" dirty="0" smtClean="0"/>
                    </a:p>
                    <a:p>
                      <a:pPr latinLnBrk="1"/>
                      <a:r>
                        <a:rPr lang="ko-KR" altLang="en-US" sz="1000" dirty="0" smtClean="0"/>
                        <a:t>   행    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음식 셋팅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마감정리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139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2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1296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추가시간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</a:t>
                      </a:r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</a:t>
                      </a:r>
                      <a:r>
                        <a:rPr lang="ko-KR" altLang="en-US" sz="1000" dirty="0" smtClean="0"/>
                        <a:t>만원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1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200" y="4539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케이터</a:t>
            </a:r>
            <a:r>
              <a:rPr lang="ko-KR" altLang="en-US" sz="1400" dirty="0" err="1"/>
              <a:t>링</a:t>
            </a:r>
            <a:endParaRPr lang="ko-KR" alt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768663" y="25796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err="1" smtClean="0"/>
              <a:t>부</a:t>
            </a:r>
            <a:r>
              <a:rPr lang="ko-KR" altLang="en-US" sz="1200" b="1" dirty="0" err="1"/>
              <a:t>페</a:t>
            </a:r>
            <a:r>
              <a:rPr lang="ko-KR" altLang="en-US" sz="1200" b="1" dirty="0" err="1" smtClean="0"/>
              <a:t>요리</a:t>
            </a:r>
            <a:endParaRPr lang="ko-KR" alt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93261" y="4413140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45,000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993261" y="5542622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65,000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993261" y="4966558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55,000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7177375" y="33761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173316"/>
              </p:ext>
            </p:extLst>
          </p:nvPr>
        </p:nvGraphicFramePr>
        <p:xfrm>
          <a:off x="4089605" y="5052784"/>
          <a:ext cx="2565606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5202"/>
                <a:gridCol w="855202"/>
                <a:gridCol w="85520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 err="1" smtClean="0"/>
                        <a:t>더벳</a:t>
                      </a:r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96737" y="477920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이미지사진</a:t>
            </a:r>
            <a:endParaRPr lang="ko-KR" altLang="en-US" sz="1000"/>
          </a:p>
        </p:txBody>
      </p:sp>
      <p:sp>
        <p:nvSpPr>
          <p:cNvPr id="20" name="TextBox 19"/>
          <p:cNvSpPr txBox="1"/>
          <p:nvPr/>
        </p:nvSpPr>
        <p:spPr>
          <a:xfrm>
            <a:off x="696473" y="2289235"/>
            <a:ext cx="6498895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ㆍ더베스트케이터링의</a:t>
            </a:r>
            <a:r>
              <a:rPr lang="ko-KR" altLang="en-US" sz="1000" dirty="0" smtClean="0">
                <a:latin typeface="맑은 고딕"/>
                <a:ea typeface="맑은 고딕"/>
              </a:rPr>
              <a:t> 모든 조리 음식은 퓨전 스타일로 파티행사에 최적화 되어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행사 성격에 맞게 메뉴 구성이 가능하고 이제까지 접해 보지 않았던 새로운 음식을 맛 볼수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r>
              <a:rPr lang="ko-KR" altLang="en-US" sz="1000" dirty="0" smtClean="0">
                <a:latin typeface="맑은 고딕"/>
                <a:ea typeface="맑은 고딕"/>
              </a:rPr>
              <a:t>   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ko-KR" altLang="en-US" sz="1000" dirty="0" err="1" smtClean="0">
                <a:latin typeface="맑은 고딕"/>
                <a:ea typeface="맑은 고딕"/>
              </a:rPr>
              <a:t>ㆍ모든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식자재는</a:t>
            </a:r>
            <a:r>
              <a:rPr lang="ko-KR" altLang="en-US" sz="1000" dirty="0" smtClean="0">
                <a:latin typeface="맑은 고딕"/>
                <a:ea typeface="맑은 고딕"/>
              </a:rPr>
              <a:t> 조리 순서에 따라 직접보고 직접 구매하여 반입합니다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ko-KR" altLang="en-US" sz="1000" dirty="0" err="1" smtClean="0">
                <a:latin typeface="맑은 고딕"/>
                <a:ea typeface="맑은 고딕"/>
              </a:rPr>
              <a:t>ㆍ더베스트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케이터링은</a:t>
            </a:r>
            <a:r>
              <a:rPr lang="ko-KR" altLang="en-US" sz="1000" dirty="0" smtClean="0">
                <a:latin typeface="맑은 고딕"/>
                <a:ea typeface="맑은 고딕"/>
              </a:rPr>
              <a:t> 직접 조리가 가능한 </a:t>
            </a:r>
            <a:r>
              <a:rPr lang="en-US" altLang="ko-KR" sz="1000" dirty="0" smtClean="0">
                <a:latin typeface="맑은 고딕"/>
                <a:ea typeface="맑은 고딕"/>
              </a:rPr>
              <a:t>300</a:t>
            </a:r>
            <a:r>
              <a:rPr lang="ko-KR" altLang="en-US" sz="1000" dirty="0" smtClean="0">
                <a:latin typeface="맑은 고딕"/>
                <a:ea typeface="맑은 고딕"/>
              </a:rPr>
              <a:t>가지 이상의 다양한 요리를 보유하고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각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행사별</a:t>
            </a:r>
            <a:r>
              <a:rPr lang="ko-KR" altLang="en-US" sz="1000" dirty="0" smtClean="0">
                <a:latin typeface="맑은 고딕"/>
                <a:ea typeface="맑은 고딕"/>
              </a:rPr>
              <a:t> 성격에 맞는 음식으로 누구나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부담없이</a:t>
            </a:r>
            <a:r>
              <a:rPr lang="ko-KR" altLang="en-US" sz="1000" dirty="0" smtClean="0">
                <a:latin typeface="맑은 고딕"/>
                <a:ea typeface="맑은 고딕"/>
              </a:rPr>
              <a:t> 즐기실 수 있게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셋팅하여</a:t>
            </a:r>
            <a:r>
              <a:rPr lang="ko-KR" altLang="en-US" sz="1000" dirty="0" smtClean="0">
                <a:latin typeface="맑은 고딕"/>
                <a:ea typeface="맑은 고딕"/>
              </a:rPr>
              <a:t> 드립니다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모든 음식에 화학 조미료는 절대 쓰지 않으며 조미료 특유의 밋밋한 맛과 조미료 자체를 못 드시는 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en-US" altLang="ko-KR" sz="1000" dirty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   </a:t>
            </a:r>
            <a:r>
              <a:rPr lang="ko-KR" altLang="en-US" sz="1000" dirty="0" smtClean="0">
                <a:latin typeface="맑은 고딕"/>
                <a:ea typeface="맑은 고딕"/>
              </a:rPr>
              <a:t>분들 또한</a:t>
            </a:r>
            <a:r>
              <a:rPr lang="en-US" altLang="ko-KR" sz="1000" dirty="0" smtClean="0">
                <a:latin typeface="맑은 고딕"/>
                <a:ea typeface="맑은 고딕"/>
              </a:rPr>
              <a:t>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부담없이</a:t>
            </a:r>
            <a:r>
              <a:rPr lang="ko-KR" altLang="en-US" sz="1000" dirty="0" smtClean="0">
                <a:latin typeface="맑은 고딕"/>
                <a:ea typeface="맑은 고딕"/>
              </a:rPr>
              <a:t> 음식을 드실 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en-US" altLang="ko-KR" sz="1000" dirty="0">
              <a:latin typeface="맑은 고딕"/>
              <a:ea typeface="맑은 고딕"/>
            </a:endParaRPr>
          </a:p>
          <a:p>
            <a:r>
              <a:rPr lang="ko-KR" altLang="en-US" sz="1000" dirty="0" smtClean="0">
                <a:latin typeface="맑은 고딕"/>
                <a:ea typeface="맑은 고딕"/>
              </a:rPr>
              <a:t> 〮음식만 있는 밋밋한 분위기의 푸드 테이블에 생화 다양한 소품등으로 행사의 성격에 맞게 연출하여 드립니다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04019" y="6063099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/>
              <a:t>7</a:t>
            </a:r>
            <a:r>
              <a:rPr lang="en-US" altLang="ko-KR" sz="1000" dirty="0" smtClean="0"/>
              <a:t>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6744011"/>
              </p:ext>
            </p:extLst>
          </p:nvPr>
        </p:nvGraphicFramePr>
        <p:xfrm>
          <a:off x="762050" y="556518"/>
          <a:ext cx="7765129" cy="15321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4725"/>
                <a:gridCol w="1067033"/>
                <a:gridCol w="1512168"/>
                <a:gridCol w="1002851"/>
                <a:gridCol w="3168352"/>
              </a:tblGrid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부폐요리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  <a:p>
                      <a:pPr algn="ctr" latinLnBrk="1"/>
                      <a:r>
                        <a:rPr lang="en-US" altLang="ko-KR" sz="1000" dirty="0" smtClean="0"/>
                        <a:t>  100</a:t>
                      </a:r>
                      <a:r>
                        <a:rPr lang="ko-KR" altLang="en-US" sz="1000" dirty="0" smtClean="0"/>
                        <a:t>만원 </a:t>
                      </a:r>
                      <a:r>
                        <a:rPr lang="en-US" altLang="ko-KR" sz="1000" dirty="0" smtClean="0"/>
                        <a:t>~</a:t>
                      </a:r>
                      <a:endParaRPr lang="ko-KR" altLang="en-US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latinLnBrk="1"/>
                      <a:r>
                        <a:rPr lang="ko-KR" altLang="en-US" sz="900" dirty="0" err="1" smtClean="0"/>
                        <a:t>ㆍ출장비</a:t>
                      </a:r>
                      <a:r>
                        <a:rPr lang="ko-KR" altLang="en-US" sz="900" dirty="0" smtClean="0"/>
                        <a:t> 별도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err="1" smtClean="0"/>
                        <a:t>거리별</a:t>
                      </a:r>
                      <a:r>
                        <a:rPr lang="ko-KR" altLang="en-US" sz="900" dirty="0" smtClean="0"/>
                        <a:t> 차등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  <a:p>
                      <a:pPr latinLnBrk="1"/>
                      <a:r>
                        <a:rPr lang="ko-KR" altLang="en-US" sz="900" dirty="0" err="1" smtClean="0"/>
                        <a:t>ㆍ행사전</a:t>
                      </a:r>
                      <a:r>
                        <a:rPr lang="ko-KR" altLang="en-US" sz="900" dirty="0" smtClean="0"/>
                        <a:t> 장소 필수 확인</a:t>
                      </a:r>
                      <a:endParaRPr lang="en-US" altLang="ko-KR" sz="900" dirty="0" smtClean="0"/>
                    </a:p>
                    <a:p>
                      <a:pPr latinLnBrk="1"/>
                      <a:r>
                        <a:rPr lang="ko-KR" altLang="ko-KR" sz="900" dirty="0" err="1" smtClean="0"/>
                        <a:t>ㆍ</a:t>
                      </a:r>
                      <a:r>
                        <a:rPr lang="ko-KR" altLang="en-US" sz="900" dirty="0" err="1" smtClean="0"/>
                        <a:t>식사</a:t>
                      </a:r>
                      <a:r>
                        <a:rPr lang="ko-KR" altLang="en-US" sz="900" dirty="0" smtClean="0"/>
                        <a:t> 인원에 따라 조리사 및 </a:t>
                      </a:r>
                      <a:r>
                        <a:rPr lang="ko-KR" altLang="en-US" sz="900" dirty="0" err="1" smtClean="0"/>
                        <a:t>써빙인원</a:t>
                      </a:r>
                      <a:r>
                        <a:rPr lang="ko-KR" altLang="en-US" sz="900" baseline="0" dirty="0" smtClean="0"/>
                        <a:t> 조정</a:t>
                      </a:r>
                      <a:endParaRPr lang="en-US" altLang="ko-KR" sz="900" dirty="0" smtClean="0"/>
                    </a:p>
                    <a:p>
                      <a:pPr latinLnBrk="1"/>
                      <a:r>
                        <a:rPr lang="ko-KR" altLang="ko-KR" sz="900" dirty="0" err="1" smtClean="0"/>
                        <a:t>ㆍ</a:t>
                      </a:r>
                      <a:r>
                        <a:rPr lang="ko-KR" altLang="en-US" sz="900" dirty="0" err="1" smtClean="0"/>
                        <a:t>코스는</a:t>
                      </a:r>
                      <a:r>
                        <a:rPr lang="ko-KR" altLang="en-US" sz="900" dirty="0" smtClean="0"/>
                        <a:t> </a:t>
                      </a:r>
                      <a:r>
                        <a:rPr lang="ko-KR" altLang="en-US" sz="900" dirty="0" err="1" smtClean="0"/>
                        <a:t>써빙인원이</a:t>
                      </a:r>
                      <a:r>
                        <a:rPr lang="ko-KR" altLang="en-US" sz="900" dirty="0" smtClean="0"/>
                        <a:t> 추가</a:t>
                      </a:r>
                      <a:r>
                        <a:rPr lang="ko-KR" altLang="en-US" sz="900" baseline="0" dirty="0" smtClean="0"/>
                        <a:t> 될 수 있습니다</a:t>
                      </a:r>
                      <a:r>
                        <a:rPr lang="en-US" altLang="ko-KR" sz="900" baseline="0" dirty="0" smtClean="0"/>
                        <a:t>.</a:t>
                      </a:r>
                    </a:p>
                    <a:p>
                      <a:pPr latinLnBrk="1"/>
                      <a:r>
                        <a:rPr lang="ko-KR" altLang="ko-KR" sz="900" baseline="0" dirty="0" err="1" smtClean="0"/>
                        <a:t>ㆍ</a:t>
                      </a:r>
                      <a:r>
                        <a:rPr lang="ko-KR" altLang="en-US" sz="900" baseline="0" dirty="0" err="1" smtClean="0"/>
                        <a:t>식사</a:t>
                      </a:r>
                      <a:r>
                        <a:rPr lang="ko-KR" altLang="en-US" sz="900" baseline="0" dirty="0" smtClean="0"/>
                        <a:t> 테이블 스타일링 기본 </a:t>
                      </a:r>
                      <a:r>
                        <a:rPr lang="ko-KR" altLang="en-US" sz="900" baseline="0" dirty="0" err="1" smtClean="0"/>
                        <a:t>셋팅</a:t>
                      </a:r>
                      <a:endParaRPr lang="en-US" altLang="ko-KR" sz="900" baseline="0" dirty="0" smtClean="0"/>
                    </a:p>
                    <a:p>
                      <a:pPr latinLnBrk="1"/>
                      <a:r>
                        <a:rPr lang="ko-KR" altLang="en-US" sz="900" baseline="0" dirty="0" smtClean="0"/>
                        <a:t>ㆍ식사테이블과 전체 스타일링은 별도 상담바랍니다</a:t>
                      </a:r>
                      <a:r>
                        <a:rPr lang="en-US" altLang="ko-KR" sz="1000" baseline="0" dirty="0" smtClean="0"/>
                        <a:t>.</a:t>
                      </a:r>
                    </a:p>
                    <a:p>
                      <a:pPr latinLnBrk="1"/>
                      <a:r>
                        <a:rPr lang="en-US" altLang="ko-KR" sz="1000" baseline="0" dirty="0" smtClean="0"/>
                        <a:t> 〮</a:t>
                      </a:r>
                      <a:r>
                        <a:rPr lang="ko-KR" altLang="en-US" sz="1000" dirty="0" smtClean="0"/>
                        <a:t> </a:t>
                      </a:r>
                      <a:r>
                        <a:rPr lang="ko-KR" altLang="en-US" sz="900" dirty="0" smtClean="0"/>
                        <a:t>행사에 따른 시간 배분은 별도 상담 바랍니다</a:t>
                      </a:r>
                      <a:r>
                        <a:rPr lang="en-US" altLang="ko-KR" sz="900" dirty="0" smtClean="0"/>
                        <a:t>.</a:t>
                      </a:r>
                      <a:endParaRPr lang="ko-KR" altLang="en-US" sz="9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 rowSpan="2">
                  <a:txBody>
                    <a:bodyPr/>
                    <a:lstStyle/>
                    <a:p>
                      <a:pPr latinLnBrk="1"/>
                      <a:endParaRPr lang="en-US" altLang="ko-KR" sz="1000" dirty="0" smtClean="0"/>
                    </a:p>
                    <a:p>
                      <a:pPr latinLnBrk="1"/>
                      <a:r>
                        <a:rPr lang="ko-KR" altLang="en-US" sz="1000" dirty="0" smtClean="0"/>
                        <a:t>   행    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음식 셋팅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마감정리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139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3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1296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추가시간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</a:t>
                      </a:r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10</a:t>
                      </a:r>
                      <a:r>
                        <a:rPr lang="ko-KR" altLang="en-US" sz="1000" dirty="0" smtClean="0"/>
                        <a:t>만원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4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200" y="4539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핑거푸드</a:t>
            </a:r>
            <a:endParaRPr lang="ko-KR" alt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768663" y="25796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err="1" smtClean="0"/>
              <a:t>핑거푸</a:t>
            </a:r>
            <a:r>
              <a:rPr lang="ko-KR" altLang="en-US" sz="1200" b="1" dirty="0" err="1"/>
              <a:t>드</a:t>
            </a:r>
            <a:endParaRPr lang="ko-KR" alt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3568" y="2204864"/>
            <a:ext cx="5753498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>
                <a:latin typeface="맑은 고딕"/>
                <a:ea typeface="맑은 고딕"/>
              </a:rPr>
              <a:t>ㆍ각종 행사 및 파티에 어울리는 메뉴 구성과 푸드테이블에 생화 및 소품등으로 연출하여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en-US" altLang="ko-KR" sz="1000" dirty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  </a:t>
            </a:r>
            <a:r>
              <a:rPr lang="ko-KR" altLang="en-US" sz="1000" dirty="0" smtClean="0">
                <a:latin typeface="맑은 고딕"/>
                <a:ea typeface="맑은 고딕"/>
              </a:rPr>
              <a:t>와인이나 샴페인과도 잘 어울리며 행사 주최자와 방문 고객의 만족도가 높은 패키지입니다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endParaRPr lang="en-US" altLang="ko-KR" sz="1000" dirty="0">
              <a:latin typeface="맑은 고딕"/>
              <a:ea typeface="맑은 고딕"/>
            </a:endParaRPr>
          </a:p>
          <a:p>
            <a:r>
              <a:rPr lang="ko-KR" altLang="en-US" sz="1000" dirty="0" smtClean="0">
                <a:latin typeface="맑은 고딕"/>
                <a:ea typeface="맑은 고딕"/>
              </a:rPr>
              <a:t>ㆍ행사 진행 시간에 따라 </a:t>
            </a:r>
            <a:r>
              <a:rPr lang="en-US" altLang="ko-KR" sz="1000" dirty="0" smtClean="0">
                <a:latin typeface="맑은 고딕"/>
                <a:ea typeface="맑은 고딕"/>
              </a:rPr>
              <a:t>12:00 ~(</a:t>
            </a:r>
            <a:r>
              <a:rPr lang="ko-KR" altLang="en-US" sz="1000" dirty="0" smtClean="0">
                <a:latin typeface="맑은 고딕"/>
                <a:ea typeface="맑은 고딕"/>
              </a:rPr>
              <a:t>점심</a:t>
            </a:r>
            <a:r>
              <a:rPr lang="en-US" altLang="ko-KR" sz="1000" dirty="0" smtClean="0">
                <a:latin typeface="맑은 고딕"/>
                <a:ea typeface="맑은 고딕"/>
              </a:rPr>
              <a:t>)  , 15:00 ~ , 17:00 ~  , 19:00 ~(</a:t>
            </a:r>
            <a:r>
              <a:rPr lang="ko-KR" altLang="en-US" sz="1000" dirty="0" smtClean="0">
                <a:latin typeface="맑은 고딕"/>
                <a:ea typeface="맑은 고딕"/>
              </a:rPr>
              <a:t>저녁</a:t>
            </a:r>
            <a:r>
              <a:rPr lang="en-US" altLang="ko-KR" sz="1000" dirty="0" smtClean="0">
                <a:latin typeface="맑은 고딕"/>
                <a:ea typeface="맑은 고딕"/>
              </a:rPr>
              <a:t>)  </a:t>
            </a:r>
            <a:r>
              <a:rPr lang="ko-KR" altLang="en-US" sz="1000" dirty="0" smtClean="0">
                <a:latin typeface="맑은 고딕"/>
                <a:ea typeface="맑은 고딕"/>
              </a:rPr>
              <a:t>무겁지 않은 식사를 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en-US" altLang="ko-KR" sz="1000" dirty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  </a:t>
            </a:r>
            <a:r>
              <a:rPr lang="ko-KR" altLang="en-US" sz="1000" dirty="0" smtClean="0">
                <a:latin typeface="맑은 고딕"/>
                <a:ea typeface="맑은 고딕"/>
              </a:rPr>
              <a:t>포함하여 진행 하실 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ko-KR" alt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7177375" y="33761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3324689"/>
              </p:ext>
            </p:extLst>
          </p:nvPr>
        </p:nvGraphicFramePr>
        <p:xfrm>
          <a:off x="4139952" y="5340816"/>
          <a:ext cx="2565606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5202"/>
                <a:gridCol w="855202"/>
                <a:gridCol w="855202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47084" y="5067240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이미지사진</a:t>
            </a:r>
            <a:endParaRPr lang="ko-KR" altLang="en-US" sz="1000"/>
          </a:p>
        </p:txBody>
      </p:sp>
      <p:sp>
        <p:nvSpPr>
          <p:cNvPr id="12" name="TextBox 11"/>
          <p:cNvSpPr txBox="1"/>
          <p:nvPr/>
        </p:nvSpPr>
        <p:spPr>
          <a:xfrm>
            <a:off x="1081122" y="4077359"/>
            <a:ext cx="697627" cy="24622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/>
              <a:t>핑거푸</a:t>
            </a:r>
            <a:r>
              <a:rPr lang="ko-KR" altLang="en-US" sz="1000" dirty="0" err="1"/>
              <a:t>드</a:t>
            </a:r>
            <a:endParaRPr lang="ko-KR" alt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09114" y="4501569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15,000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1009114" y="5199003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25,000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1009114" y="4838963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20,000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1030656" y="5589527"/>
            <a:ext cx="1563248" cy="24622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/>
              <a:t>핑거푸</a:t>
            </a:r>
            <a:r>
              <a:rPr lang="ko-KR" altLang="en-US" sz="1000" dirty="0" err="1"/>
              <a:t>드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+ </a:t>
            </a:r>
            <a:r>
              <a:rPr lang="ko-KR" altLang="en-US" sz="1000" dirty="0" smtClean="0"/>
              <a:t>가벼</a:t>
            </a:r>
            <a:r>
              <a:rPr lang="ko-KR" altLang="en-US" sz="1000" dirty="0"/>
              <a:t>운</a:t>
            </a:r>
            <a:r>
              <a:rPr lang="ko-KR" altLang="en-US" sz="1000" dirty="0" smtClean="0"/>
              <a:t> 식사</a:t>
            </a:r>
            <a:endParaRPr lang="ko-KR" alt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958648" y="6013737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30,000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958648" y="6351131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35,000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graphicFrame>
        <p:nvGraphicFramePr>
          <p:cNvPr id="17" name="표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6473281"/>
              </p:ext>
            </p:extLst>
          </p:nvPr>
        </p:nvGraphicFramePr>
        <p:xfrm>
          <a:off x="762050" y="556518"/>
          <a:ext cx="7765129" cy="15321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14725"/>
                <a:gridCol w="1067033"/>
                <a:gridCol w="1512168"/>
                <a:gridCol w="1002851"/>
                <a:gridCol w="3168352"/>
              </a:tblGrid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핑거푸드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  <a:p>
                      <a:pPr algn="ctr" latinLnBrk="1"/>
                      <a:r>
                        <a:rPr lang="en-US" altLang="ko-KR" sz="1000" dirty="0" smtClean="0"/>
                        <a:t>  70</a:t>
                      </a:r>
                      <a:r>
                        <a:rPr lang="ko-KR" altLang="en-US" sz="1000" dirty="0" smtClean="0"/>
                        <a:t>만원 </a:t>
                      </a:r>
                      <a:r>
                        <a:rPr lang="en-US" altLang="ko-KR" sz="1000" dirty="0" smtClean="0"/>
                        <a:t>~</a:t>
                      </a:r>
                      <a:endParaRPr lang="ko-KR" altLang="en-US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latinLnBrk="1"/>
                      <a:r>
                        <a:rPr lang="ko-KR" altLang="en-US" sz="900" dirty="0" err="1" smtClean="0"/>
                        <a:t>ㆍ출장비</a:t>
                      </a:r>
                      <a:r>
                        <a:rPr lang="ko-KR" altLang="en-US" sz="900" dirty="0" smtClean="0"/>
                        <a:t> 별도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err="1" smtClean="0"/>
                        <a:t>거리별</a:t>
                      </a:r>
                      <a:r>
                        <a:rPr lang="ko-KR" altLang="en-US" sz="900" dirty="0" smtClean="0"/>
                        <a:t> 차등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  <a:p>
                      <a:pPr latinLnBrk="1"/>
                      <a:r>
                        <a:rPr lang="ko-KR" altLang="en-US" sz="900" dirty="0" err="1" smtClean="0"/>
                        <a:t>ㆍ행사전</a:t>
                      </a:r>
                      <a:r>
                        <a:rPr lang="ko-KR" altLang="en-US" sz="900" dirty="0" smtClean="0"/>
                        <a:t> 장소 필수 확인</a:t>
                      </a:r>
                      <a:endParaRPr lang="en-US" altLang="ko-KR" sz="900" dirty="0" smtClean="0"/>
                    </a:p>
                    <a:p>
                      <a:pPr latinLnBrk="1"/>
                      <a:r>
                        <a:rPr lang="ko-KR" altLang="ko-KR" sz="900" dirty="0" err="1" smtClean="0"/>
                        <a:t>ㆍ</a:t>
                      </a:r>
                      <a:r>
                        <a:rPr lang="ko-KR" altLang="en-US" sz="900" dirty="0" err="1" smtClean="0"/>
                        <a:t>식사</a:t>
                      </a:r>
                      <a:r>
                        <a:rPr lang="ko-KR" altLang="en-US" sz="900" dirty="0" smtClean="0"/>
                        <a:t> 인원에 따라 조리사 및 </a:t>
                      </a:r>
                      <a:r>
                        <a:rPr lang="ko-KR" altLang="en-US" sz="900" dirty="0" err="1" smtClean="0"/>
                        <a:t>써빙인원</a:t>
                      </a:r>
                      <a:r>
                        <a:rPr lang="ko-KR" altLang="en-US" sz="900" baseline="0" dirty="0" smtClean="0"/>
                        <a:t> 조정</a:t>
                      </a:r>
                      <a:endParaRPr lang="en-US" altLang="ko-KR" sz="900" dirty="0" smtClean="0"/>
                    </a:p>
                    <a:p>
                      <a:pPr latinLnBrk="1"/>
                      <a:r>
                        <a:rPr lang="ko-KR" altLang="ko-KR" sz="900" dirty="0" err="1" smtClean="0"/>
                        <a:t>ㆍ</a:t>
                      </a:r>
                      <a:r>
                        <a:rPr lang="ko-KR" altLang="en-US" sz="900" dirty="0" err="1" smtClean="0"/>
                        <a:t>코스는</a:t>
                      </a:r>
                      <a:r>
                        <a:rPr lang="ko-KR" altLang="en-US" sz="900" dirty="0" smtClean="0"/>
                        <a:t> </a:t>
                      </a:r>
                      <a:r>
                        <a:rPr lang="ko-KR" altLang="en-US" sz="900" dirty="0" err="1" smtClean="0"/>
                        <a:t>써빙인원이</a:t>
                      </a:r>
                      <a:r>
                        <a:rPr lang="ko-KR" altLang="en-US" sz="900" dirty="0" smtClean="0"/>
                        <a:t> 추가</a:t>
                      </a:r>
                      <a:r>
                        <a:rPr lang="ko-KR" altLang="en-US" sz="900" baseline="0" dirty="0" smtClean="0"/>
                        <a:t> 될 수 있습니다</a:t>
                      </a:r>
                      <a:r>
                        <a:rPr lang="en-US" altLang="ko-KR" sz="900" baseline="0" dirty="0" smtClean="0"/>
                        <a:t>.</a:t>
                      </a:r>
                    </a:p>
                    <a:p>
                      <a:pPr latinLnBrk="1"/>
                      <a:r>
                        <a:rPr lang="ko-KR" altLang="ko-KR" sz="900" baseline="0" dirty="0" err="1" smtClean="0"/>
                        <a:t>ㆍ</a:t>
                      </a:r>
                      <a:r>
                        <a:rPr lang="ko-KR" altLang="en-US" sz="900" baseline="0" dirty="0" err="1" smtClean="0"/>
                        <a:t>식사</a:t>
                      </a:r>
                      <a:r>
                        <a:rPr lang="ko-KR" altLang="en-US" sz="900" baseline="0" dirty="0" smtClean="0"/>
                        <a:t> 테이블 스타일링 기본 </a:t>
                      </a:r>
                      <a:r>
                        <a:rPr lang="ko-KR" altLang="en-US" sz="900" baseline="0" dirty="0" err="1" smtClean="0"/>
                        <a:t>셋팅</a:t>
                      </a:r>
                      <a:endParaRPr lang="en-US" altLang="ko-KR" sz="900" baseline="0" dirty="0" smtClean="0"/>
                    </a:p>
                    <a:p>
                      <a:pPr latinLnBrk="1"/>
                      <a:r>
                        <a:rPr lang="ko-KR" altLang="en-US" sz="900" baseline="0" dirty="0" smtClean="0"/>
                        <a:t>ㆍ식사테이블과 전체 스타일링은 별도 상담바랍니다</a:t>
                      </a:r>
                      <a:r>
                        <a:rPr lang="en-US" altLang="ko-KR" sz="1000" baseline="0" dirty="0" smtClean="0"/>
                        <a:t>.</a:t>
                      </a:r>
                    </a:p>
                    <a:p>
                      <a:pPr latinLnBrk="1"/>
                      <a:r>
                        <a:rPr lang="en-US" altLang="ko-KR" sz="1000" baseline="0" dirty="0" smtClean="0"/>
                        <a:t> 〮</a:t>
                      </a:r>
                      <a:r>
                        <a:rPr lang="ko-KR" altLang="en-US" sz="1000" dirty="0" smtClean="0"/>
                        <a:t> </a:t>
                      </a:r>
                      <a:r>
                        <a:rPr lang="ko-KR" altLang="en-US" sz="900" dirty="0" smtClean="0"/>
                        <a:t>행사에 따른 시간 배분은 별도 상담 바랍니다</a:t>
                      </a:r>
                      <a:r>
                        <a:rPr lang="en-US" altLang="ko-KR" sz="900" dirty="0" smtClean="0"/>
                        <a:t>.</a:t>
                      </a:r>
                      <a:endParaRPr lang="ko-KR" altLang="en-US" sz="9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 rowSpan="2">
                  <a:txBody>
                    <a:bodyPr/>
                    <a:lstStyle/>
                    <a:p>
                      <a:pPr latinLnBrk="1"/>
                      <a:endParaRPr lang="en-US" altLang="ko-KR" sz="1000" dirty="0" smtClean="0"/>
                    </a:p>
                    <a:p>
                      <a:pPr latinLnBrk="1"/>
                      <a:r>
                        <a:rPr lang="ko-KR" altLang="en-US" sz="1000" dirty="0" smtClean="0"/>
                        <a:t>   행    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음식 셋팅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마감정리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1390">
                <a:tc vMerge="1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2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12961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추가시간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</a:t>
                      </a:r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5</a:t>
                      </a:r>
                      <a:r>
                        <a:rPr lang="ko-KR" altLang="en-US" sz="1000" dirty="0" smtClean="0"/>
                        <a:t>만원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234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8323</TotalTime>
  <Words>2140</Words>
  <Application>Microsoft Office PowerPoint</Application>
  <PresentationFormat>화면 슬라이드 쇼(4:3)</PresentationFormat>
  <Paragraphs>649</Paragraphs>
  <Slides>16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16</vt:i4>
      </vt:variant>
    </vt:vector>
  </HeadingPairs>
  <TitlesOfParts>
    <vt:vector size="20" baseType="lpstr">
      <vt:lpstr>맑은 고딕</vt:lpstr>
      <vt:lpstr>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Windows 사용자</cp:lastModifiedBy>
  <cp:revision>168</cp:revision>
  <dcterms:created xsi:type="dcterms:W3CDTF">2019-07-01T09:28:22Z</dcterms:created>
  <dcterms:modified xsi:type="dcterms:W3CDTF">2019-08-04T06:55:17Z</dcterms:modified>
</cp:coreProperties>
</file>