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76" r:id="rId2"/>
    <p:sldId id="273" r:id="rId3"/>
    <p:sldId id="263" r:id="rId4"/>
    <p:sldId id="262" r:id="rId5"/>
    <p:sldId id="261" r:id="rId6"/>
    <p:sldId id="257" r:id="rId7"/>
    <p:sldId id="266" r:id="rId8"/>
    <p:sldId id="264" r:id="rId9"/>
    <p:sldId id="265" r:id="rId10"/>
    <p:sldId id="267" r:id="rId11"/>
    <p:sldId id="268" r:id="rId12"/>
    <p:sldId id="269" r:id="rId13"/>
    <p:sldId id="270" r:id="rId14"/>
    <p:sldId id="271" r:id="rId15"/>
    <p:sldId id="274" r:id="rId16"/>
    <p:sldId id="272" r:id="rId17"/>
    <p:sldId id="275" r:id="rId18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밝은 스타일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441" autoAdjust="0"/>
    <p:restoredTop sz="94660"/>
  </p:normalViewPr>
  <p:slideViewPr>
    <p:cSldViewPr>
      <p:cViewPr>
        <p:scale>
          <a:sx n="100" d="100"/>
          <a:sy n="100" d="100"/>
        </p:scale>
        <p:origin x="-930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AD47F5-7A0C-4537-824C-B8C8CACEFD9A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63DF13-657B-4A4A-BF8D-2094A459D0C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012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63DF13-657B-4A4A-BF8D-2094A459D0CB}" type="slidenum">
              <a:rPr lang="ko-KR" altLang="en-US" smtClean="0"/>
              <a:t>6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47431666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25534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373777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043513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054339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8956853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2194917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477623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29144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015300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787053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2BA24B-0696-4C5C-8C42-59F0FE0B5242}" type="datetimeFigureOut">
              <a:rPr lang="ko-KR" altLang="en-US" smtClean="0"/>
              <a:t>2019-07-23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BE8397-946E-4679-9A49-B48D796D4C17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1596654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https://marinaru.modoo.at/?link=1mktybk0" TargetMode="Externa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https://marinaru.modoo.at/?link=1mktybk0" TargetMode="Externa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신세계 쇼핑몰 작업\참고자료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657" y="1435088"/>
            <a:ext cx="1480839" cy="36004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D:\신세계 쇼핑몰 작업\참고자료\1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389967"/>
            <a:ext cx="5976664" cy="4548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259632" y="2371715"/>
            <a:ext cx="801823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코스</a:t>
            </a:r>
            <a:r>
              <a:rPr lang="ko-KR" altLang="en-US" sz="900" dirty="0" smtClean="0"/>
              <a:t> 요리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부페</a:t>
            </a:r>
            <a:r>
              <a:rPr lang="ko-KR" altLang="en-US" sz="900" dirty="0" smtClean="0"/>
              <a:t> 요리</a:t>
            </a:r>
            <a:endParaRPr lang="en-US" altLang="ko-KR" sz="9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5496" y="2370946"/>
            <a:ext cx="1303562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ㆍ이용안내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더베스트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en-US" altLang="ko-KR" sz="900" dirty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케이터링은</a:t>
            </a:r>
            <a:r>
              <a:rPr lang="en-US" altLang="ko-KR" sz="900" dirty="0" smtClean="0">
                <a:latin typeface="맑은 고딕"/>
                <a:ea typeface="맑은 고딕"/>
              </a:rPr>
              <a:t>?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ㆍ요리강습</a:t>
            </a:r>
            <a:r>
              <a:rPr lang="ko-KR" altLang="en-US" sz="900" dirty="0" smtClean="0">
                <a:latin typeface="맑은 고딕"/>
                <a:ea typeface="맑은 고딕"/>
              </a:rPr>
              <a:t> 및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창업반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행사기획</a:t>
            </a:r>
            <a:endParaRPr lang="en-US" altLang="ko-KR" sz="900" dirty="0" smtClean="0"/>
          </a:p>
        </p:txBody>
      </p:sp>
      <p:sp>
        <p:nvSpPr>
          <p:cNvPr id="12" name="TextBox 11"/>
          <p:cNvSpPr txBox="1"/>
          <p:nvPr/>
        </p:nvSpPr>
        <p:spPr>
          <a:xfrm>
            <a:off x="2267744" y="2370946"/>
            <a:ext cx="7617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ㆍ핑거푸드</a:t>
            </a:r>
            <a:endParaRPr lang="en-US" altLang="ko-KR" sz="9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219381" y="2371715"/>
            <a:ext cx="992579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ㆍ박스케이터링</a:t>
            </a:r>
            <a:endParaRPr lang="en-US" altLang="ko-KR" sz="900" dirty="0" smtClean="0"/>
          </a:p>
        </p:txBody>
      </p:sp>
      <p:sp>
        <p:nvSpPr>
          <p:cNvPr id="14" name="TextBox 13"/>
          <p:cNvSpPr txBox="1"/>
          <p:nvPr/>
        </p:nvSpPr>
        <p:spPr>
          <a:xfrm>
            <a:off x="4253013" y="2363643"/>
            <a:ext cx="103906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ㆍ도시락</a:t>
            </a:r>
            <a:r>
              <a:rPr lang="en-US" altLang="ko-KR" sz="900" dirty="0" smtClean="0">
                <a:latin typeface="맑은 고딕"/>
                <a:ea typeface="맑은 고딕"/>
              </a:rPr>
              <a:t>/</a:t>
            </a:r>
            <a:r>
              <a:rPr lang="ko-KR" altLang="en-US" sz="900" dirty="0" smtClean="0">
                <a:latin typeface="맑은 고딕"/>
                <a:ea typeface="맑은 고딕"/>
              </a:rPr>
              <a:t>답례품</a:t>
            </a:r>
            <a:endParaRPr lang="en-US" altLang="ko-KR" sz="900" dirty="0" smtClean="0"/>
          </a:p>
        </p:txBody>
      </p:sp>
      <p:sp>
        <p:nvSpPr>
          <p:cNvPr id="15" name="TextBox 14"/>
          <p:cNvSpPr txBox="1"/>
          <p:nvPr/>
        </p:nvSpPr>
        <p:spPr>
          <a:xfrm>
            <a:off x="7884368" y="2348880"/>
            <a:ext cx="877163" cy="13388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ㆍ견적문의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공지사항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ㆍ갤러리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ㆍ이용후기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에약스케즐</a:t>
            </a:r>
            <a:endParaRPr lang="en-US" altLang="ko-KR" sz="900" dirty="0" smtClean="0"/>
          </a:p>
        </p:txBody>
      </p:sp>
      <p:sp>
        <p:nvSpPr>
          <p:cNvPr id="16" name="TextBox 15"/>
          <p:cNvSpPr txBox="1"/>
          <p:nvPr/>
        </p:nvSpPr>
        <p:spPr>
          <a:xfrm>
            <a:off x="5148064" y="2373848"/>
            <a:ext cx="1547218" cy="244682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900" dirty="0" smtClean="0">
                <a:latin typeface="맑은 고딕"/>
                <a:ea typeface="맑은 고딕"/>
              </a:rPr>
              <a:t>        </a:t>
            </a:r>
            <a:r>
              <a:rPr lang="ko-KR" altLang="en-US" sz="900" dirty="0" smtClean="0">
                <a:latin typeface="맑은 고딕"/>
                <a:ea typeface="맑은 고딕"/>
              </a:rPr>
              <a:t>장소대관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서울마리나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컨벤션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2</a:t>
            </a:r>
            <a:r>
              <a:rPr lang="ko-KR" altLang="en-US" sz="900" dirty="0" smtClean="0"/>
              <a:t>층</a:t>
            </a:r>
            <a:endParaRPr lang="en-US" altLang="ko-KR" sz="900" dirty="0" smtClean="0"/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서울마리나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컨벤션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4</a:t>
            </a:r>
            <a:r>
              <a:rPr lang="ko-KR" altLang="en-US" sz="900" dirty="0" smtClean="0"/>
              <a:t>층</a:t>
            </a:r>
            <a:endParaRPr lang="en-US" altLang="ko-KR" sz="900" dirty="0" smtClean="0"/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잠실</a:t>
            </a:r>
            <a:r>
              <a:rPr lang="ko-KR" altLang="en-US" sz="900" dirty="0" smtClean="0"/>
              <a:t> 선상 </a:t>
            </a:r>
            <a:r>
              <a:rPr lang="ko-KR" altLang="en-US" sz="900" dirty="0" err="1" smtClean="0"/>
              <a:t>컨벤션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smtClean="0"/>
              <a:t>        선상파티</a:t>
            </a:r>
            <a:endParaRPr lang="en-US" altLang="ko-KR" sz="900" dirty="0" smtClean="0"/>
          </a:p>
          <a:p>
            <a:endParaRPr lang="en-US" altLang="ko-KR" sz="900" dirty="0" smtClean="0"/>
          </a:p>
          <a:p>
            <a:r>
              <a:rPr lang="ko-KR" altLang="en-US" sz="900" dirty="0" err="1"/>
              <a:t>ㆍ잠실럭셔리보트</a:t>
            </a:r>
            <a:r>
              <a:rPr lang="ko-KR" altLang="en-US" sz="900" dirty="0"/>
              <a:t> </a:t>
            </a:r>
            <a:r>
              <a:rPr lang="en-US" altLang="ko-KR" sz="900" dirty="0"/>
              <a:t>11</a:t>
            </a:r>
            <a:r>
              <a:rPr lang="ko-KR" altLang="en-US" sz="900" dirty="0" smtClean="0"/>
              <a:t>인승</a:t>
            </a:r>
            <a:endParaRPr lang="en-US" altLang="ko-KR" sz="900" dirty="0"/>
          </a:p>
          <a:p>
            <a:endParaRPr lang="en-US" altLang="ko-KR" sz="900" dirty="0" smtClean="0"/>
          </a:p>
          <a:p>
            <a:r>
              <a:rPr lang="ko-KR" altLang="en-US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/>
              <a:t>여의도</a:t>
            </a:r>
            <a:r>
              <a:rPr lang="ko-KR" altLang="en-US" sz="900" dirty="0" smtClean="0"/>
              <a:t> </a:t>
            </a:r>
            <a:r>
              <a:rPr lang="ko-KR" altLang="en-US" sz="900" dirty="0" err="1" smtClean="0"/>
              <a:t>비즈보트</a:t>
            </a:r>
            <a:r>
              <a:rPr lang="ko-KR" altLang="en-US" sz="900" dirty="0" smtClean="0"/>
              <a:t> </a:t>
            </a:r>
            <a:r>
              <a:rPr lang="en-US" altLang="ko-KR" sz="900" dirty="0" smtClean="0"/>
              <a:t>24</a:t>
            </a:r>
            <a:r>
              <a:rPr lang="ko-KR" altLang="en-US" sz="900" dirty="0" smtClean="0"/>
              <a:t>인승</a:t>
            </a:r>
            <a:endParaRPr lang="en-US" altLang="ko-KR" sz="900" dirty="0" smtClean="0"/>
          </a:p>
          <a:p>
            <a:endParaRPr lang="en-US" altLang="ko-KR" sz="900" dirty="0"/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반포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카타마란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35</a:t>
            </a:r>
            <a:r>
              <a:rPr lang="ko-KR" altLang="en-US" sz="900" dirty="0" smtClean="0">
                <a:latin typeface="맑은 고딕"/>
                <a:ea typeface="맑은 고딕"/>
              </a:rPr>
              <a:t>인승</a:t>
            </a:r>
            <a:endParaRPr lang="en-US" altLang="ko-KR" sz="900" dirty="0" smtClean="0"/>
          </a:p>
          <a:p>
            <a:endParaRPr lang="en-US" altLang="ko-KR" sz="900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6574394" y="2367806"/>
            <a:ext cx="1309974" cy="161582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900" dirty="0" err="1" smtClean="0">
                <a:latin typeface="맑은 고딕"/>
                <a:ea typeface="맑은 고딕"/>
              </a:rPr>
              <a:t>ㆍ기업행사</a:t>
            </a:r>
            <a:endParaRPr lang="en-US" altLang="ko-KR" sz="900" dirty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스몰웨딩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선상웨딩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돌잔치</a:t>
            </a:r>
            <a:r>
              <a:rPr lang="ko-KR" altLang="en-US" sz="900" dirty="0" smtClean="0">
                <a:latin typeface="맑은 고딕"/>
                <a:ea typeface="맑은 고딕"/>
              </a:rPr>
              <a:t> 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칠순잔치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선상</a:t>
            </a:r>
            <a:r>
              <a:rPr lang="ko-KR" altLang="en-US" sz="900" dirty="0" smtClean="0">
                <a:latin typeface="맑은 고딕"/>
                <a:ea typeface="맑은 고딕"/>
              </a:rPr>
              <a:t> 상견례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돌</a:t>
            </a:r>
            <a:r>
              <a:rPr lang="en-US" altLang="ko-KR" sz="900" dirty="0" smtClean="0">
                <a:latin typeface="맑은 고딕"/>
                <a:ea typeface="맑은 고딕"/>
              </a:rPr>
              <a:t>/</a:t>
            </a:r>
            <a:r>
              <a:rPr lang="ko-KR" altLang="en-US" sz="900" dirty="0" smtClean="0">
                <a:latin typeface="맑은 고딕"/>
                <a:ea typeface="맑은 고딕"/>
              </a:rPr>
              <a:t>칠순 상차림보기</a:t>
            </a:r>
            <a:endParaRPr lang="en-US" altLang="ko-KR" sz="900" dirty="0" smtClean="0">
              <a:latin typeface="맑은 고딕"/>
              <a:ea typeface="맑은 고딕"/>
            </a:endParaRPr>
          </a:p>
          <a:p>
            <a:endParaRPr lang="en-US" altLang="ko-KR" sz="900" dirty="0" smtClean="0">
              <a:latin typeface="맑은 고딕"/>
              <a:ea typeface="맑은 고딕"/>
            </a:endParaRPr>
          </a:p>
          <a:p>
            <a:r>
              <a:rPr lang="ko-KR" altLang="ko-KR" sz="9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9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900" dirty="0" smtClean="0">
                <a:latin typeface="맑은 고딕"/>
                <a:ea typeface="맑은 고딕"/>
              </a:rPr>
              <a:t> 부케</a:t>
            </a:r>
            <a:r>
              <a:rPr lang="en-US" altLang="ko-KR" sz="900" dirty="0" smtClean="0">
                <a:latin typeface="맑은 고딕"/>
                <a:ea typeface="맑은 고딕"/>
              </a:rPr>
              <a:t>/ </a:t>
            </a:r>
            <a:r>
              <a:rPr lang="ko-KR" altLang="en-US" sz="900" dirty="0" err="1" smtClean="0">
                <a:latin typeface="맑은 고딕"/>
                <a:ea typeface="맑은 고딕"/>
              </a:rPr>
              <a:t>꽃장</a:t>
            </a:r>
            <a:r>
              <a:rPr lang="ko-KR" altLang="en-US" sz="900" dirty="0" err="1">
                <a:latin typeface="맑은 고딕"/>
                <a:ea typeface="맑은 고딕"/>
              </a:rPr>
              <a:t>식</a:t>
            </a:r>
            <a:endParaRPr lang="ko-KR" altLang="en-US" sz="900" dirty="0"/>
          </a:p>
        </p:txBody>
      </p:sp>
      <p:cxnSp>
        <p:nvCxnSpPr>
          <p:cNvPr id="5" name="직선 연결선 4"/>
          <p:cNvCxnSpPr/>
          <p:nvPr/>
        </p:nvCxnSpPr>
        <p:spPr>
          <a:xfrm>
            <a:off x="1259632" y="1446685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직선 연결선 19"/>
          <p:cNvCxnSpPr/>
          <p:nvPr/>
        </p:nvCxnSpPr>
        <p:spPr>
          <a:xfrm>
            <a:off x="2260551" y="1383954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직선 연결선 20"/>
          <p:cNvCxnSpPr/>
          <p:nvPr/>
        </p:nvCxnSpPr>
        <p:spPr>
          <a:xfrm>
            <a:off x="3268663" y="1403888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직선 연결선 21"/>
          <p:cNvCxnSpPr/>
          <p:nvPr/>
        </p:nvCxnSpPr>
        <p:spPr>
          <a:xfrm>
            <a:off x="4283968" y="1389967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직선 연결선 22"/>
          <p:cNvCxnSpPr/>
          <p:nvPr/>
        </p:nvCxnSpPr>
        <p:spPr>
          <a:xfrm>
            <a:off x="5220072" y="1383953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직선 연결선 23"/>
          <p:cNvCxnSpPr/>
          <p:nvPr/>
        </p:nvCxnSpPr>
        <p:spPr>
          <a:xfrm>
            <a:off x="6614901" y="1403888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직선 연결선 24"/>
          <p:cNvCxnSpPr/>
          <p:nvPr/>
        </p:nvCxnSpPr>
        <p:spPr>
          <a:xfrm>
            <a:off x="7884368" y="1446685"/>
            <a:ext cx="0" cy="3134443"/>
          </a:xfrm>
          <a:prstGeom prst="line">
            <a:avLst/>
          </a:prstGeom>
          <a:ln w="12700"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줄무늬가 있는 오른쪽 화살표 2"/>
          <p:cNvSpPr/>
          <p:nvPr/>
        </p:nvSpPr>
        <p:spPr>
          <a:xfrm rot="5400000">
            <a:off x="4121950" y="1286762"/>
            <a:ext cx="324036" cy="1584176"/>
          </a:xfrm>
          <a:prstGeom prst="striped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10" name="직사각형 9"/>
          <p:cNvSpPr/>
          <p:nvPr/>
        </p:nvSpPr>
        <p:spPr>
          <a:xfrm>
            <a:off x="6686909" y="1412776"/>
            <a:ext cx="1197459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" name="TextBox 1"/>
          <p:cNvSpPr txBox="1"/>
          <p:nvPr/>
        </p:nvSpPr>
        <p:spPr>
          <a:xfrm>
            <a:off x="6686907" y="1505689"/>
            <a:ext cx="1197459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o-KR" altLang="en-US" sz="1000" dirty="0" err="1" smtClean="0"/>
              <a:t>행사별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스타이링</a:t>
            </a:r>
            <a:endParaRPr lang="en-US" altLang="ko-KR" sz="1000" dirty="0" smtClean="0"/>
          </a:p>
        </p:txBody>
      </p:sp>
      <p:sp>
        <p:nvSpPr>
          <p:cNvPr id="28" name="직사각형 27"/>
          <p:cNvSpPr/>
          <p:nvPr/>
        </p:nvSpPr>
        <p:spPr>
          <a:xfrm>
            <a:off x="5220072" y="1418296"/>
            <a:ext cx="1354322" cy="432048"/>
          </a:xfrm>
          <a:prstGeom prst="rect">
            <a:avLst/>
          </a:prstGeom>
          <a:solidFill>
            <a:srgbClr val="FFC000"/>
          </a:solidFill>
          <a:ln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29" name="TextBox 28"/>
          <p:cNvSpPr txBox="1"/>
          <p:nvPr/>
        </p:nvSpPr>
        <p:spPr>
          <a:xfrm>
            <a:off x="5220070" y="1511209"/>
            <a:ext cx="1354324" cy="246221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r>
              <a:rPr lang="ko-KR" altLang="en-US" sz="1000" smtClean="0"/>
              <a:t>장소대관</a:t>
            </a:r>
            <a:r>
              <a:rPr lang="en-US" altLang="ko-KR" sz="1000" dirty="0" smtClean="0"/>
              <a:t>/</a:t>
            </a:r>
            <a:r>
              <a:rPr lang="ko-KR" altLang="en-US" sz="1000" dirty="0" smtClean="0"/>
              <a:t>선상파티</a:t>
            </a:r>
            <a:endParaRPr lang="en-US" altLang="ko-KR" sz="1000" dirty="0" smtClean="0"/>
          </a:p>
        </p:txBody>
      </p:sp>
    </p:spTree>
    <p:extLst>
      <p:ext uri="{BB962C8B-B14F-4D97-AF65-F5344CB8AC3E}">
        <p14:creationId xmlns:p14="http://schemas.microsoft.com/office/powerpoint/2010/main" val="7097653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126188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박스케이터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박스케이터</a:t>
            </a:r>
            <a:r>
              <a:rPr lang="ko-KR" altLang="en-US" sz="1200" b="1" dirty="0" err="1"/>
              <a:t>링</a:t>
            </a:r>
            <a:endParaRPr lang="ko-KR" altLang="en-US" sz="12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7645470"/>
              </p:ext>
            </p:extLst>
          </p:nvPr>
        </p:nvGraphicFramePr>
        <p:xfrm>
          <a:off x="762050" y="556518"/>
          <a:ext cx="7567453" cy="12961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박스케이터링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30</a:t>
                      </a:r>
                      <a:r>
                        <a:rPr lang="ko-KR" altLang="en-US" sz="1000" dirty="0" smtClean="0"/>
                        <a:t>만원 이상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en-US" altLang="ko-KR" sz="900" dirty="0" smtClean="0">
                          <a:latin typeface="+mn-lt"/>
                          <a:ea typeface="+mn-ea"/>
                        </a:rPr>
                        <a:t>30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만원 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이상 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운송비 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무료 </a:t>
                      </a:r>
                      <a:r>
                        <a:rPr lang="en-US" altLang="ko-KR" sz="900" dirty="0" smtClean="0">
                          <a:latin typeface="+mn-lt"/>
                          <a:ea typeface="+mn-ea"/>
                        </a:rPr>
                        <a:t>,30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만원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미만시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별도 부담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en-US" altLang="ko-KR" sz="900" dirty="0" smtClean="0">
                          <a:latin typeface="+mn-lt"/>
                          <a:ea typeface="+mn-ea"/>
                        </a:rPr>
                        <a:t>30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만원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이상시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운송비 무료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고급박스를 주문 제작한다</a:t>
                      </a:r>
                      <a:r>
                        <a:rPr lang="en-US" altLang="ko-KR" sz="900" dirty="0" smtClean="0">
                          <a:latin typeface="+mn-lt"/>
                          <a:ea typeface="+mn-ea"/>
                        </a:rPr>
                        <a:t>.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배송시간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 내에 장소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1081122" y="2595388"/>
            <a:ext cx="697627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</a:t>
            </a:r>
            <a:r>
              <a:rPr lang="ko-KR" altLang="en-US" sz="1000" dirty="0" err="1"/>
              <a:t>드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09114" y="3019598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15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09114" y="371703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09114" y="335699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20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4900084" y="2303273"/>
            <a:ext cx="3047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92687090"/>
              </p:ext>
            </p:extLst>
          </p:nvPr>
        </p:nvGraphicFramePr>
        <p:xfrm>
          <a:off x="4139952" y="3324592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305101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sp>
        <p:nvSpPr>
          <p:cNvPr id="14" name="TextBox 13"/>
          <p:cNvSpPr txBox="1"/>
          <p:nvPr/>
        </p:nvSpPr>
        <p:spPr>
          <a:xfrm>
            <a:off x="1030656" y="4107556"/>
            <a:ext cx="1133644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식사 </a:t>
            </a:r>
            <a:r>
              <a:rPr lang="en-US" altLang="ko-KR" sz="1000" dirty="0" smtClean="0"/>
              <a:t>+ </a:t>
            </a:r>
            <a:r>
              <a:rPr lang="ko-KR" altLang="en-US" sz="1000" dirty="0" err="1" smtClean="0"/>
              <a:t>핑거푸드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958648" y="4531766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958648" y="522920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40,000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958648" y="486916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도시</a:t>
            </a:r>
            <a:r>
              <a:rPr lang="ko-KR" altLang="en-US" sz="1400" dirty="0"/>
              <a:t>락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도시</a:t>
            </a:r>
            <a:r>
              <a:rPr lang="ko-KR" altLang="en-US" sz="1200" b="1" dirty="0"/>
              <a:t>락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3094004"/>
              </p:ext>
            </p:extLst>
          </p:nvPr>
        </p:nvGraphicFramePr>
        <p:xfrm>
          <a:off x="762050" y="556518"/>
          <a:ext cx="7567453" cy="1783527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코스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l" latinLnBrk="1"/>
                      <a:r>
                        <a:rPr lang="en-US" altLang="ko-KR" sz="1000" dirty="0" smtClean="0"/>
                        <a:t>      15000</a:t>
                      </a:r>
                      <a:r>
                        <a:rPr lang="ko-KR" altLang="en-US" sz="1000" dirty="0" smtClean="0"/>
                        <a:t>원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20,000</a:t>
                      </a:r>
                      <a:r>
                        <a:rPr lang="ko-KR" altLang="en-US" sz="1000" dirty="0" smtClean="0"/>
                        <a:t>원</a:t>
                      </a:r>
                      <a:endParaRPr lang="en-US" altLang="ko-KR" sz="1000" dirty="0" smtClean="0"/>
                    </a:p>
                    <a:p>
                      <a:pPr algn="l" latinLnBrk="1"/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25,000</a:t>
                      </a:r>
                      <a:r>
                        <a:rPr lang="ko-KR" altLang="en-US" sz="1000" dirty="0" smtClean="0"/>
                        <a:t>원 </a:t>
                      </a:r>
                      <a:endParaRPr lang="en-US" altLang="ko-KR" sz="1000" dirty="0" smtClean="0"/>
                    </a:p>
                    <a:p>
                      <a:pPr algn="l" latinLnBrk="1"/>
                      <a:r>
                        <a:rPr lang="en-US" altLang="ko-KR" sz="1000" dirty="0" smtClean="0"/>
                        <a:t>      30,000</a:t>
                      </a:r>
                      <a:r>
                        <a:rPr lang="ko-KR" altLang="en-US" sz="1000" dirty="0" smtClean="0"/>
                        <a:t>원 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정통코스는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스타일링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푸드테이블은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endParaRPr lang="en-US" altLang="ko-KR" sz="1000" dirty="0" smtClean="0"/>
                    </a:p>
                    <a:p>
                      <a:pPr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81221" y="2401722"/>
            <a:ext cx="569387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도시락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981221" y="342900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15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981221" y="412643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981221" y="376639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20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911971" y="2852936"/>
            <a:ext cx="3047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44597255"/>
              </p:ext>
            </p:extLst>
          </p:nvPr>
        </p:nvGraphicFramePr>
        <p:xfrm>
          <a:off x="4139952" y="2584708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10,000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dirty="0" smtClean="0"/>
                        <a:t>30</a:t>
                      </a:r>
                      <a:r>
                        <a:rPr lang="ko-KR" altLang="en-US" sz="800" dirty="0" smtClean="0"/>
                        <a:t>명 이상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en-US" altLang="ko-KR" sz="800" smtClean="0"/>
                        <a:t>15,000</a:t>
                      </a:r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231113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sp>
        <p:nvSpPr>
          <p:cNvPr id="14" name="TextBox 13"/>
          <p:cNvSpPr txBox="1"/>
          <p:nvPr/>
        </p:nvSpPr>
        <p:spPr>
          <a:xfrm>
            <a:off x="981220" y="447892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981220" y="517635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40,000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981220" y="481631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981219" y="5494586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45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981219" y="6192020"/>
            <a:ext cx="100219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/>
              <a:t>5</a:t>
            </a:r>
            <a:r>
              <a:rPr lang="en-US" altLang="ko-KR" sz="1000" dirty="0" smtClean="0"/>
              <a:t>0,000</a:t>
            </a:r>
            <a:r>
              <a:rPr lang="ko-KR" altLang="en-US" sz="1000" dirty="0" smtClean="0"/>
              <a:t>원 </a:t>
            </a:r>
            <a:r>
              <a:rPr lang="en-US" altLang="ko-KR" sz="1000" dirty="0" smtClean="0"/>
              <a:t>~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981219" y="583198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50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2639529" y="980728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&gt;  20</a:t>
            </a:r>
            <a:r>
              <a:rPr lang="ko-KR" altLang="en-US" sz="1200" dirty="0" smtClean="0"/>
              <a:t>개 이상 주문 </a:t>
            </a:r>
            <a:endParaRPr lang="ko-KR" altLang="en-US" sz="1200" dirty="0"/>
          </a:p>
        </p:txBody>
      </p:sp>
      <p:sp>
        <p:nvSpPr>
          <p:cNvPr id="25" name="TextBox 24"/>
          <p:cNvSpPr txBox="1"/>
          <p:nvPr/>
        </p:nvSpPr>
        <p:spPr>
          <a:xfrm>
            <a:off x="2639529" y="1484784"/>
            <a:ext cx="150393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200" dirty="0" smtClean="0"/>
              <a:t>&gt;  10</a:t>
            </a:r>
            <a:r>
              <a:rPr lang="ko-KR" altLang="en-US" sz="1200" dirty="0" smtClean="0"/>
              <a:t>개 이상 주문 </a:t>
            </a:r>
            <a:endParaRPr lang="ko-KR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72327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답례</a:t>
            </a:r>
            <a:r>
              <a:rPr lang="ko-KR" altLang="en-US" sz="1400" dirty="0"/>
              <a:t>품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64633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답례</a:t>
            </a:r>
            <a:r>
              <a:rPr lang="ko-KR" altLang="en-US" sz="1200" b="1" dirty="0"/>
              <a:t>품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38378"/>
              </p:ext>
            </p:extLst>
          </p:nvPr>
        </p:nvGraphicFramePr>
        <p:xfrm>
          <a:off x="762050" y="556518"/>
          <a:ext cx="7567453" cy="12961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코스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정통코스는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스타일링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푸드테이블은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마감청소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1878" y="1924670"/>
            <a:ext cx="742511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정통 코스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55735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325478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95,000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289474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75,000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70416" y="2155502"/>
            <a:ext cx="3047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99806"/>
              </p:ext>
            </p:extLst>
          </p:nvPr>
        </p:nvGraphicFramePr>
        <p:xfrm>
          <a:off x="4139952" y="2584708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231113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장소대</a:t>
            </a:r>
            <a:r>
              <a:rPr lang="ko-KR" altLang="en-US" sz="1400" dirty="0"/>
              <a:t>관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장소대</a:t>
            </a:r>
            <a:r>
              <a:rPr lang="ko-KR" altLang="en-US" sz="1200" b="1" dirty="0"/>
              <a:t>관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38378"/>
              </p:ext>
            </p:extLst>
          </p:nvPr>
        </p:nvGraphicFramePr>
        <p:xfrm>
          <a:off x="762050" y="556518"/>
          <a:ext cx="7567453" cy="12961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코스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정통코스는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스타일링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푸드테이블은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마감청소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1878" y="1924670"/>
            <a:ext cx="742511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정통 코스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55735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325478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95,000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289474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75,000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70416" y="2155502"/>
            <a:ext cx="3047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99806"/>
              </p:ext>
            </p:extLst>
          </p:nvPr>
        </p:nvGraphicFramePr>
        <p:xfrm>
          <a:off x="4139952" y="2584708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231113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smtClean="0"/>
              <a:t>선상파</a:t>
            </a:r>
            <a:r>
              <a:rPr lang="ko-KR" altLang="en-US" sz="1400" dirty="0"/>
              <a:t>티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선상파</a:t>
            </a:r>
            <a:r>
              <a:rPr lang="ko-KR" altLang="en-US" sz="1200" b="1" dirty="0"/>
              <a:t>티</a:t>
            </a:r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30538378"/>
              </p:ext>
            </p:extLst>
          </p:nvPr>
        </p:nvGraphicFramePr>
        <p:xfrm>
          <a:off x="762050" y="556518"/>
          <a:ext cx="7567453" cy="129614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smtClean="0"/>
                        <a:t>코스</a:t>
                      </a:r>
                      <a:r>
                        <a:rPr lang="en-US" altLang="ko-KR" sz="1000" dirty="0" smtClean="0"/>
                        <a:t>)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정통코스는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스타일링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푸드테이블은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마감청소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951878" y="1924670"/>
            <a:ext cx="742511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정통 코스</a:t>
            </a:r>
            <a:endParaRPr lang="ko-KR" altLang="en-US" sz="1000" dirty="0"/>
          </a:p>
        </p:txBody>
      </p:sp>
      <p:sp>
        <p:nvSpPr>
          <p:cNvPr id="15" name="TextBox 14"/>
          <p:cNvSpPr txBox="1"/>
          <p:nvPr/>
        </p:nvSpPr>
        <p:spPr>
          <a:xfrm>
            <a:off x="1043608" y="2557353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1043608" y="325478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95,000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1043608" y="289474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75,000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870416" y="2155502"/>
            <a:ext cx="304762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61999806"/>
              </p:ext>
            </p:extLst>
          </p:nvPr>
        </p:nvGraphicFramePr>
        <p:xfrm>
          <a:off x="4139952" y="2584708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2311132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</p:spTree>
    <p:extLst>
      <p:ext uri="{BB962C8B-B14F-4D97-AF65-F5344CB8AC3E}">
        <p14:creationId xmlns:p14="http://schemas.microsoft.com/office/powerpoint/2010/main" val="2926282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153486" y="263956"/>
            <a:ext cx="181812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서울 마리나 </a:t>
            </a:r>
            <a:r>
              <a:rPr lang="ko-KR" altLang="en-US" sz="1200" dirty="0" err="1" smtClean="0"/>
              <a:t>컨벤션</a:t>
            </a:r>
            <a:r>
              <a:rPr lang="ko-KR" altLang="en-US" sz="1200" dirty="0" smtClean="0"/>
              <a:t> </a:t>
            </a:r>
            <a:r>
              <a:rPr lang="en-US" altLang="ko-KR" sz="1200" dirty="0" smtClean="0"/>
              <a:t>2</a:t>
            </a:r>
            <a:r>
              <a:rPr lang="ko-KR" altLang="en-US" sz="1200" dirty="0" smtClean="0"/>
              <a:t>층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005064"/>
            <a:ext cx="2547492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명칭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여의도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 </a:t>
            </a:r>
            <a:r>
              <a:rPr lang="ko-KR" altLang="en-US" sz="1000" dirty="0" err="1" smtClean="0"/>
              <a:t>컨벤션홀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층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주소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서울 영등포구 </a:t>
            </a:r>
            <a:r>
              <a:rPr lang="ko-KR" altLang="en-US" sz="1000" dirty="0" err="1" smtClean="0"/>
              <a:t>여의서로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160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7120616"/>
              </p:ext>
            </p:extLst>
          </p:nvPr>
        </p:nvGraphicFramePr>
        <p:xfrm>
          <a:off x="5004048" y="1556792"/>
          <a:ext cx="348004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012"/>
                <a:gridCol w="858180"/>
                <a:gridCol w="881844"/>
                <a:gridCol w="87001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119412" y="155918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참고내용</a:t>
            </a:r>
            <a:endParaRPr lang="ko-KR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323528" y="1825332"/>
            <a:ext cx="4124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ㆍ주요</a:t>
            </a:r>
            <a:r>
              <a:rPr lang="ko-KR" altLang="en-US" sz="1000" dirty="0" smtClean="0">
                <a:latin typeface="맑은 고딕"/>
                <a:ea typeface="맑은 고딕"/>
              </a:rPr>
              <a:t> 행사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기업행사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돌</a:t>
            </a:r>
            <a:r>
              <a:rPr lang="en-US" altLang="ko-KR" sz="1000" dirty="0" smtClean="0">
                <a:latin typeface="맑은 고딕"/>
                <a:ea typeface="맑은 고딕"/>
              </a:rPr>
              <a:t>/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칠순잔치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단체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행사등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</a:t>
            </a:r>
            <a:r>
              <a:rPr lang="ko-KR" altLang="en-US" sz="1000" dirty="0" smtClean="0">
                <a:latin typeface="맑은 고딕"/>
                <a:ea typeface="맑은 고딕"/>
              </a:rPr>
              <a:t> 인원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150</a:t>
            </a:r>
            <a:r>
              <a:rPr lang="ko-KR" altLang="en-US" sz="1000" dirty="0" smtClean="0">
                <a:latin typeface="맑은 고딕"/>
                <a:ea typeface="맑은 고딕"/>
              </a:rPr>
              <a:t>가능 </a:t>
            </a:r>
            <a:r>
              <a:rPr lang="en-US" altLang="ko-KR" sz="1000" dirty="0" smtClean="0">
                <a:latin typeface="맑은 고딕"/>
                <a:ea typeface="맑은 고딕"/>
              </a:rPr>
              <a:t>(</a:t>
            </a:r>
            <a:r>
              <a:rPr lang="ko-KR" altLang="en-US" sz="1000" dirty="0" smtClean="0">
                <a:latin typeface="맑은 고딕"/>
                <a:ea typeface="맑은 고딕"/>
              </a:rPr>
              <a:t>식사 미포함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           </a:t>
            </a:r>
            <a:r>
              <a:rPr lang="ko-KR" altLang="en-US" sz="1000" dirty="0" smtClean="0">
                <a:latin typeface="맑은 고딕"/>
                <a:ea typeface="맑은 고딕"/>
              </a:rPr>
              <a:t>식사포함행사 최대 </a:t>
            </a:r>
            <a:r>
              <a:rPr lang="en-US" altLang="ko-KR" sz="1000" dirty="0" smtClean="0">
                <a:latin typeface="맑은 고딕"/>
                <a:ea typeface="맑은 고딕"/>
              </a:rPr>
              <a:t>120</a:t>
            </a:r>
            <a:r>
              <a:rPr lang="ko-KR" altLang="en-US" sz="1000" dirty="0" smtClean="0">
                <a:latin typeface="맑은 고딕"/>
                <a:ea typeface="맑은 고딕"/>
              </a:rPr>
              <a:t>명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148800" y="663079"/>
            <a:ext cx="44743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/>
              <a:t>더베스트케이터링과</a:t>
            </a:r>
            <a:r>
              <a:rPr lang="ko-KR" altLang="en-US" sz="1000" dirty="0"/>
              <a:t>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양사가 전속계약을 맺어 어느 곳에 예약을</a:t>
            </a:r>
            <a:endParaRPr lang="en-US" altLang="ko-KR" sz="1000" dirty="0" smtClean="0"/>
          </a:p>
          <a:p>
            <a:r>
              <a:rPr lang="ko-KR" altLang="en-US" sz="1000" dirty="0" smtClean="0"/>
              <a:t>하든 똑같은 조건으로 행사를 진행합니다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한강 최초의 종합 마리나 시설</a:t>
            </a:r>
            <a:endParaRPr lang="en-US" altLang="ko-KR" sz="1000" dirty="0"/>
          </a:p>
          <a:p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545" y="1278632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 참조</a:t>
            </a:r>
            <a:endParaRPr lang="ko-KR" alt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337270" y="3266400"/>
            <a:ext cx="3499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낭만의 </a:t>
            </a:r>
            <a:r>
              <a:rPr lang="ko-KR" altLang="en-US" sz="1000" dirty="0" err="1" smtClean="0"/>
              <a:t>웨딩</a:t>
            </a:r>
            <a:r>
              <a:rPr lang="ko-KR" altLang="en-US" sz="1000" dirty="0" smtClean="0"/>
              <a:t> 끝판 왕</a:t>
            </a:r>
            <a:endParaRPr lang="en-US" altLang="ko-KR" sz="1000" dirty="0" smtClean="0"/>
          </a:p>
          <a:p>
            <a:r>
              <a:rPr lang="ko-KR" altLang="en-US" sz="1000" dirty="0" smtClean="0"/>
              <a:t>남다른 </a:t>
            </a:r>
            <a:r>
              <a:rPr lang="ko-KR" altLang="en-US" sz="1000" dirty="0" err="1" smtClean="0"/>
              <a:t>선상웨딩</a:t>
            </a:r>
            <a:r>
              <a:rPr lang="en-US" altLang="ko-KR" sz="1000" dirty="0" smtClean="0"/>
              <a:t>~</a:t>
            </a:r>
          </a:p>
          <a:p>
            <a:r>
              <a:rPr lang="ko-KR" altLang="en-US" sz="1000" dirty="0" smtClean="0"/>
              <a:t>생에 최고의 날 최고의 만족을 드립니다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2F </a:t>
            </a:r>
            <a:r>
              <a:rPr lang="ko-KR" altLang="en-US" sz="1000" dirty="0" err="1"/>
              <a:t>컨벤션</a:t>
            </a:r>
            <a:r>
              <a:rPr lang="ko-KR" altLang="en-US" sz="1000" dirty="0"/>
              <a:t> 홀 </a:t>
            </a:r>
            <a:r>
              <a:rPr lang="en-US" altLang="ko-KR" sz="1000" dirty="0"/>
              <a:t>150~200</a:t>
            </a:r>
            <a:r>
              <a:rPr lang="ko-KR" altLang="en-US" sz="1000" dirty="0"/>
              <a:t>기업 </a:t>
            </a:r>
            <a:r>
              <a:rPr lang="ko-KR" altLang="en-US" sz="1000" dirty="0" err="1"/>
              <a:t>런칭</a:t>
            </a:r>
            <a:r>
              <a:rPr lang="ko-KR" altLang="en-US" sz="1000" dirty="0"/>
              <a:t> 행사 </a:t>
            </a:r>
            <a:r>
              <a:rPr lang="ko-KR" altLang="en-US" sz="1000" dirty="0" err="1"/>
              <a:t>ㆍ</a:t>
            </a:r>
            <a:r>
              <a:rPr lang="ko-KR" altLang="en-US" sz="1000" dirty="0"/>
              <a:t> 미디어 </a:t>
            </a:r>
            <a:r>
              <a:rPr lang="ko-KR" altLang="en-US" sz="1000" dirty="0" err="1"/>
              <a:t>컨퍼런스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 </a:t>
            </a:r>
            <a:r>
              <a:rPr lang="ko-KR" altLang="en-US" sz="1000" dirty="0" err="1"/>
              <a:t>웨딩</a:t>
            </a:r>
            <a:r>
              <a:rPr lang="ko-KR" altLang="en-US" sz="1000" dirty="0"/>
              <a:t> 및 </a:t>
            </a:r>
            <a:r>
              <a:rPr lang="ko-KR" altLang="en-US" sz="1000" dirty="0" err="1"/>
              <a:t>가족연</a:t>
            </a:r>
            <a:r>
              <a:rPr lang="ko-KR" altLang="en-US" sz="1000" dirty="0"/>
              <a:t> 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3528" y="2636584"/>
            <a:ext cx="26869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2"/>
              </a:rPr>
              <a:t>https://marinaru.modoo.at/?</a:t>
            </a:r>
            <a:r>
              <a:rPr lang="en-US" altLang="ko-KR" sz="1000" dirty="0" smtClean="0">
                <a:hlinkClick r:id="rId2"/>
              </a:rPr>
              <a:t>link=1mktybk0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참고</a:t>
            </a:r>
            <a:endParaRPr lang="ko-KR" altLang="en-US" sz="1000" dirty="0"/>
          </a:p>
        </p:txBody>
      </p:sp>
      <p:pic>
        <p:nvPicPr>
          <p:cNvPr id="13" name="Picture 3" descr="D:\신세계 쇼핑몰 작업\참고자료\서울마리나2층 주요내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388" y="4869160"/>
            <a:ext cx="4979308" cy="14881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613816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659315" y="283006"/>
            <a:ext cx="130035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행사별</a:t>
            </a:r>
            <a:r>
              <a:rPr lang="ko-KR" altLang="en-US" sz="1000" dirty="0" smtClean="0"/>
              <a:t> 이미지 참조</a:t>
            </a:r>
            <a:endParaRPr lang="ko-KR" altLang="en-US" sz="1000" dirty="0"/>
          </a:p>
        </p:txBody>
      </p:sp>
      <p:sp>
        <p:nvSpPr>
          <p:cNvPr id="2" name="TextBox 1"/>
          <p:cNvSpPr txBox="1"/>
          <p:nvPr/>
        </p:nvSpPr>
        <p:spPr>
          <a:xfrm>
            <a:off x="3153485" y="6007"/>
            <a:ext cx="212590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서울 마리나 </a:t>
            </a:r>
            <a:r>
              <a:rPr lang="en-US" altLang="ko-KR" sz="1200" dirty="0" smtClean="0"/>
              <a:t>4</a:t>
            </a:r>
            <a:r>
              <a:rPr lang="ko-KR" altLang="en-US" sz="1200" dirty="0" smtClean="0"/>
              <a:t>층 </a:t>
            </a:r>
            <a:r>
              <a:rPr lang="ko-KR" altLang="en-US" sz="1200" dirty="0" err="1" smtClean="0"/>
              <a:t>아일랜드홀</a:t>
            </a:r>
            <a:endParaRPr lang="ko-KR" altLang="en-US" sz="1200" dirty="0"/>
          </a:p>
        </p:txBody>
      </p:sp>
      <p:sp>
        <p:nvSpPr>
          <p:cNvPr id="5" name="TextBox 4"/>
          <p:cNvSpPr txBox="1"/>
          <p:nvPr/>
        </p:nvSpPr>
        <p:spPr>
          <a:xfrm>
            <a:off x="5580112" y="4005064"/>
            <a:ext cx="3034805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명칭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여의도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 </a:t>
            </a:r>
            <a:r>
              <a:rPr lang="ko-KR" altLang="en-US" sz="1000" dirty="0" err="1" smtClean="0"/>
              <a:t>컨벤션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층 </a:t>
            </a:r>
            <a:r>
              <a:rPr lang="ko-KR" altLang="en-US" sz="1000" dirty="0" err="1" smtClean="0"/>
              <a:t>아일랜드홀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주소 </a:t>
            </a:r>
            <a:r>
              <a:rPr lang="en-US" altLang="ko-KR" sz="1000" dirty="0" smtClean="0"/>
              <a:t>: </a:t>
            </a:r>
            <a:r>
              <a:rPr lang="ko-KR" altLang="en-US" sz="1000" dirty="0" smtClean="0"/>
              <a:t>서울 영등포구 </a:t>
            </a:r>
            <a:r>
              <a:rPr lang="ko-KR" altLang="en-US" sz="1000" dirty="0" err="1" smtClean="0"/>
              <a:t>여의서로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160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graphicFrame>
        <p:nvGraphicFramePr>
          <p:cNvPr id="6" name="표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20894331"/>
              </p:ext>
            </p:extLst>
          </p:nvPr>
        </p:nvGraphicFramePr>
        <p:xfrm>
          <a:off x="5004048" y="1556792"/>
          <a:ext cx="3480048" cy="237626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0012"/>
                <a:gridCol w="858180"/>
                <a:gridCol w="881844"/>
                <a:gridCol w="870012"/>
              </a:tblGrid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792088"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374506" y="1553458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참고내용</a:t>
            </a:r>
            <a:endParaRPr lang="ko-KR" altLang="en-US" sz="1000"/>
          </a:p>
        </p:txBody>
      </p:sp>
      <p:sp>
        <p:nvSpPr>
          <p:cNvPr id="8" name="TextBox 7"/>
          <p:cNvSpPr txBox="1"/>
          <p:nvPr/>
        </p:nvSpPr>
        <p:spPr>
          <a:xfrm>
            <a:off x="323528" y="1799679"/>
            <a:ext cx="4124847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ㆍ주요</a:t>
            </a:r>
            <a:r>
              <a:rPr lang="ko-KR" altLang="en-US" sz="1000" dirty="0" smtClean="0">
                <a:latin typeface="맑은 고딕"/>
                <a:ea typeface="맑은 고딕"/>
              </a:rPr>
              <a:t> 행사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기업행사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웨딩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돌</a:t>
            </a:r>
            <a:r>
              <a:rPr lang="en-US" altLang="ko-KR" sz="1000" dirty="0" smtClean="0">
                <a:latin typeface="맑은 고딕"/>
                <a:ea typeface="맑은 고딕"/>
              </a:rPr>
              <a:t>/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칠순잔치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단체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행사등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</a:t>
            </a:r>
            <a:r>
              <a:rPr lang="ko-KR" altLang="en-US" sz="1000" dirty="0" smtClean="0">
                <a:latin typeface="맑은 고딕"/>
                <a:ea typeface="맑은 고딕"/>
              </a:rPr>
              <a:t> 인원 </a:t>
            </a:r>
            <a:r>
              <a:rPr lang="en-US" altLang="ko-KR" sz="1000" dirty="0" smtClean="0">
                <a:latin typeface="맑은 고딕"/>
                <a:ea typeface="맑은 고딕"/>
              </a:rPr>
              <a:t>: </a:t>
            </a:r>
            <a:r>
              <a:rPr lang="ko-KR" altLang="en-US" sz="1000" dirty="0" smtClean="0">
                <a:latin typeface="맑은 고딕"/>
                <a:ea typeface="맑은 고딕"/>
              </a:rPr>
              <a:t>대관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150</a:t>
            </a:r>
            <a:r>
              <a:rPr lang="ko-KR" altLang="en-US" sz="1000" dirty="0" smtClean="0">
                <a:latin typeface="맑은 고딕"/>
                <a:ea typeface="맑은 고딕"/>
              </a:rPr>
              <a:t>가능 </a:t>
            </a:r>
            <a:r>
              <a:rPr lang="en-US" altLang="ko-KR" sz="1000" dirty="0" smtClean="0">
                <a:latin typeface="맑은 고딕"/>
                <a:ea typeface="맑은 고딕"/>
              </a:rPr>
              <a:t>(</a:t>
            </a:r>
            <a:r>
              <a:rPr lang="ko-KR" altLang="en-US" sz="1000" dirty="0" smtClean="0">
                <a:latin typeface="맑은 고딕"/>
                <a:ea typeface="맑은 고딕"/>
              </a:rPr>
              <a:t>식사 미포함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           </a:t>
            </a:r>
            <a:r>
              <a:rPr lang="ko-KR" altLang="en-US" sz="1000" dirty="0" smtClean="0">
                <a:latin typeface="맑은 고딕"/>
                <a:ea typeface="맑은 고딕"/>
              </a:rPr>
              <a:t>식사포함행사 최대 </a:t>
            </a:r>
            <a:r>
              <a:rPr lang="en-US" altLang="ko-KR" sz="1000" dirty="0" smtClean="0">
                <a:latin typeface="맑은 고딕"/>
                <a:ea typeface="맑은 고딕"/>
              </a:rPr>
              <a:t>120</a:t>
            </a:r>
            <a:r>
              <a:rPr lang="ko-KR" altLang="en-US" sz="1000" dirty="0" smtClean="0">
                <a:latin typeface="맑은 고딕"/>
                <a:ea typeface="맑은 고딕"/>
              </a:rPr>
              <a:t>명</a:t>
            </a:r>
            <a:endParaRPr lang="ko-KR" altLang="en-US" sz="1000" dirty="0"/>
          </a:p>
        </p:txBody>
      </p:sp>
      <p:sp>
        <p:nvSpPr>
          <p:cNvPr id="9" name="TextBox 8"/>
          <p:cNvSpPr txBox="1"/>
          <p:nvPr/>
        </p:nvSpPr>
        <p:spPr>
          <a:xfrm>
            <a:off x="403895" y="823357"/>
            <a:ext cx="4474302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/>
              <a:t>더베스트케이터링과</a:t>
            </a:r>
            <a:r>
              <a:rPr lang="ko-KR" altLang="en-US" sz="1000" dirty="0"/>
              <a:t> </a:t>
            </a:r>
            <a:r>
              <a:rPr lang="ko-KR" altLang="en-US" sz="1000" dirty="0" err="1" smtClean="0"/>
              <a:t>서울마리나</a:t>
            </a:r>
            <a:r>
              <a:rPr lang="ko-KR" altLang="en-US" sz="1000" dirty="0" smtClean="0"/>
              <a:t> 양사가 전속계약을 맺어 어느 곳에 예약을</a:t>
            </a:r>
            <a:endParaRPr lang="en-US" altLang="ko-KR" sz="1000" dirty="0" smtClean="0"/>
          </a:p>
          <a:p>
            <a:r>
              <a:rPr lang="ko-KR" altLang="en-US" sz="1000" dirty="0" smtClean="0"/>
              <a:t>하든 똑같은 조건으로 행사를 진행합니다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한강 최초의 종합 마리나 시설</a:t>
            </a:r>
            <a:endParaRPr lang="en-US" altLang="ko-KR" sz="1000" dirty="0"/>
          </a:p>
          <a:p>
            <a:endParaRPr lang="ko-KR" altLang="en-US" sz="1000" dirty="0"/>
          </a:p>
        </p:txBody>
      </p:sp>
      <p:sp>
        <p:nvSpPr>
          <p:cNvPr id="10" name="TextBox 9"/>
          <p:cNvSpPr txBox="1"/>
          <p:nvPr/>
        </p:nvSpPr>
        <p:spPr>
          <a:xfrm>
            <a:off x="6365545" y="1278632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 참조</a:t>
            </a:r>
            <a:endParaRPr lang="ko-KR" altLang="en-US" sz="1000"/>
          </a:p>
        </p:txBody>
      </p:sp>
      <p:sp>
        <p:nvSpPr>
          <p:cNvPr id="11" name="TextBox 10"/>
          <p:cNvSpPr txBox="1"/>
          <p:nvPr/>
        </p:nvSpPr>
        <p:spPr>
          <a:xfrm>
            <a:off x="467544" y="2507565"/>
            <a:ext cx="3499676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낭만의 </a:t>
            </a:r>
            <a:r>
              <a:rPr lang="ko-KR" altLang="en-US" sz="1000" dirty="0" err="1" smtClean="0"/>
              <a:t>웨딩</a:t>
            </a:r>
            <a:r>
              <a:rPr lang="ko-KR" altLang="en-US" sz="1000" dirty="0" smtClean="0"/>
              <a:t> 끝판 왕</a:t>
            </a:r>
            <a:endParaRPr lang="en-US" altLang="ko-KR" sz="1000" dirty="0" smtClean="0"/>
          </a:p>
          <a:p>
            <a:r>
              <a:rPr lang="ko-KR" altLang="en-US" sz="1000" dirty="0" smtClean="0"/>
              <a:t>남다른 </a:t>
            </a:r>
            <a:r>
              <a:rPr lang="ko-KR" altLang="en-US" sz="1000" dirty="0" err="1" smtClean="0"/>
              <a:t>선상웨딩</a:t>
            </a:r>
            <a:r>
              <a:rPr lang="en-US" altLang="ko-KR" sz="1000" dirty="0" smtClean="0"/>
              <a:t>~</a:t>
            </a:r>
          </a:p>
          <a:p>
            <a:r>
              <a:rPr lang="ko-KR" altLang="en-US" sz="1000" dirty="0" smtClean="0"/>
              <a:t>생에 최고의 날 최고의 만족을 드립니다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 smtClean="0"/>
          </a:p>
          <a:p>
            <a:r>
              <a:rPr lang="en-US" altLang="ko-KR" sz="1000" dirty="0" smtClean="0"/>
              <a:t>2F </a:t>
            </a:r>
            <a:r>
              <a:rPr lang="ko-KR" altLang="en-US" sz="1000" dirty="0" err="1"/>
              <a:t>컨벤션</a:t>
            </a:r>
            <a:r>
              <a:rPr lang="ko-KR" altLang="en-US" sz="1000" dirty="0"/>
              <a:t> 홀 </a:t>
            </a:r>
            <a:r>
              <a:rPr lang="en-US" altLang="ko-KR" sz="1000" dirty="0"/>
              <a:t>150~200</a:t>
            </a:r>
            <a:r>
              <a:rPr lang="ko-KR" altLang="en-US" sz="1000" dirty="0"/>
              <a:t>기업 </a:t>
            </a:r>
            <a:r>
              <a:rPr lang="ko-KR" altLang="en-US" sz="1000" dirty="0" err="1"/>
              <a:t>런칭</a:t>
            </a:r>
            <a:r>
              <a:rPr lang="ko-KR" altLang="en-US" sz="1000" dirty="0"/>
              <a:t> 행사 </a:t>
            </a:r>
            <a:r>
              <a:rPr lang="ko-KR" altLang="en-US" sz="1000" dirty="0" err="1"/>
              <a:t>ㆍ</a:t>
            </a:r>
            <a:r>
              <a:rPr lang="ko-KR" altLang="en-US" sz="1000" dirty="0"/>
              <a:t> 미디어 </a:t>
            </a:r>
            <a:r>
              <a:rPr lang="ko-KR" altLang="en-US" sz="1000" dirty="0" err="1"/>
              <a:t>컨퍼런스</a:t>
            </a:r>
            <a:r>
              <a:rPr lang="ko-KR" altLang="en-US" sz="1000" dirty="0"/>
              <a:t/>
            </a:r>
            <a:br>
              <a:rPr lang="ko-KR" altLang="en-US" sz="1000" dirty="0"/>
            </a:br>
            <a:r>
              <a:rPr lang="ko-KR" altLang="en-US" sz="1000" dirty="0"/>
              <a:t> </a:t>
            </a:r>
            <a:r>
              <a:rPr lang="ko-KR" altLang="en-US" sz="1000" dirty="0" err="1"/>
              <a:t>웨딩</a:t>
            </a:r>
            <a:r>
              <a:rPr lang="ko-KR" altLang="en-US" sz="1000" dirty="0"/>
              <a:t> 및 </a:t>
            </a:r>
            <a:r>
              <a:rPr lang="ko-KR" altLang="en-US" sz="1000" dirty="0" err="1"/>
              <a:t>가족연</a:t>
            </a:r>
            <a:r>
              <a:rPr lang="ko-KR" altLang="en-US" sz="1000" dirty="0"/>
              <a:t> 등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892819" y="5805264"/>
            <a:ext cx="2686954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>
                <a:hlinkClick r:id="rId2"/>
              </a:rPr>
              <a:t>https://marinaru.modoo.at/?</a:t>
            </a:r>
            <a:r>
              <a:rPr lang="en-US" altLang="ko-KR" sz="1000" dirty="0" smtClean="0">
                <a:hlinkClick r:id="rId2"/>
              </a:rPr>
              <a:t>link=1mktybk0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ko-KR" altLang="en-US" sz="1000" dirty="0" smtClean="0"/>
              <a:t>참고</a:t>
            </a:r>
            <a:endParaRPr lang="ko-KR" altLang="en-US" sz="1000" dirty="0"/>
          </a:p>
        </p:txBody>
      </p:sp>
      <p:pic>
        <p:nvPicPr>
          <p:cNvPr id="1026" name="Picture 2" descr="D:\신세계 쇼핑몰 작업\참고자료\서울마리나 4층 주요내용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446" y="3911362"/>
            <a:ext cx="4629199" cy="18939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8714886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모서리가 둥근 직사각형 1"/>
          <p:cNvSpPr/>
          <p:nvPr/>
        </p:nvSpPr>
        <p:spPr>
          <a:xfrm>
            <a:off x="2987824" y="116632"/>
            <a:ext cx="2448272" cy="504056"/>
          </a:xfrm>
          <a:prstGeom prst="round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요리강습 및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  <p:sp>
        <p:nvSpPr>
          <p:cNvPr id="3" name="직사각형 2"/>
          <p:cNvSpPr/>
          <p:nvPr/>
        </p:nvSpPr>
        <p:spPr>
          <a:xfrm>
            <a:off x="539552" y="908720"/>
            <a:ext cx="1800200" cy="42026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smtClean="0"/>
              <a:t>카페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  <p:sp>
        <p:nvSpPr>
          <p:cNvPr id="4" name="직사각형 3"/>
          <p:cNvSpPr/>
          <p:nvPr/>
        </p:nvSpPr>
        <p:spPr>
          <a:xfrm>
            <a:off x="2843808" y="908720"/>
            <a:ext cx="2016224" cy="43204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dirty="0" err="1" smtClean="0"/>
              <a:t>케이터링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창업반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1099188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15816" y="908720"/>
            <a:ext cx="11079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메인화면</a:t>
            </a:r>
            <a:endParaRPr lang="ko-KR" alt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267744" y="2996952"/>
            <a:ext cx="445025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dirty="0" smtClean="0"/>
              <a:t>SNS , </a:t>
            </a:r>
            <a:r>
              <a:rPr lang="ko-KR" altLang="en-US" dirty="0" err="1" smtClean="0"/>
              <a:t>블로그</a:t>
            </a:r>
            <a:r>
              <a:rPr lang="ko-KR" altLang="en-US" dirty="0" smtClean="0"/>
              <a:t> </a:t>
            </a:r>
            <a:r>
              <a:rPr lang="en-US" altLang="ko-KR" dirty="0" smtClean="0"/>
              <a:t>, </a:t>
            </a:r>
            <a:r>
              <a:rPr lang="ko-KR" altLang="en-US" dirty="0" smtClean="0"/>
              <a:t>카페 등 고객 글 </a:t>
            </a:r>
            <a:r>
              <a:rPr lang="ko-KR" altLang="en-US" dirty="0" err="1" smtClean="0"/>
              <a:t>올라온거</a:t>
            </a:r>
            <a:r>
              <a:rPr lang="ko-KR" altLang="en-US" dirty="0" smtClean="0"/>
              <a:t> </a:t>
            </a:r>
            <a:endParaRPr lang="en-US" altLang="ko-KR" dirty="0" smtClean="0"/>
          </a:p>
          <a:p>
            <a:r>
              <a:rPr lang="en-US" altLang="ko-KR" dirty="0"/>
              <a:t> </a:t>
            </a:r>
            <a:r>
              <a:rPr lang="ko-KR" altLang="en-US" dirty="0" err="1" smtClean="0"/>
              <a:t>메인에</a:t>
            </a:r>
            <a:r>
              <a:rPr lang="ko-KR" altLang="en-US" dirty="0" smtClean="0"/>
              <a:t> 올려주세요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5764694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75856" y="908720"/>
            <a:ext cx="23679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더베스트케이터링은</a:t>
            </a:r>
            <a:r>
              <a:rPr lang="en-US" altLang="ko-KR" dirty="0" smtClean="0"/>
              <a:t>?</a:t>
            </a:r>
            <a:endParaRPr lang="ko-KR" altLang="en-US" dirty="0"/>
          </a:p>
        </p:txBody>
      </p:sp>
      <p:sp>
        <p:nvSpPr>
          <p:cNvPr id="3" name="TextBox 2"/>
          <p:cNvSpPr txBox="1"/>
          <p:nvPr/>
        </p:nvSpPr>
        <p:spPr>
          <a:xfrm>
            <a:off x="1115616" y="2060848"/>
            <a:ext cx="144302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더베스트케이터링은</a:t>
            </a:r>
            <a:r>
              <a:rPr lang="en-US" altLang="ko-KR" sz="1000" dirty="0" smtClean="0"/>
              <a:t>?</a:t>
            </a:r>
            <a:r>
              <a:rPr lang="ko-KR" altLang="en-US" sz="1000" dirty="0" smtClean="0"/>
              <a:t> </a:t>
            </a:r>
            <a:endParaRPr lang="ko-KR" altLang="en-US" sz="1000" dirty="0"/>
          </a:p>
        </p:txBody>
      </p:sp>
      <p:sp>
        <p:nvSpPr>
          <p:cNvPr id="4" name="TextBox 3"/>
          <p:cNvSpPr txBox="1"/>
          <p:nvPr/>
        </p:nvSpPr>
        <p:spPr>
          <a:xfrm>
            <a:off x="1098501" y="2503929"/>
            <a:ext cx="7160935" cy="378565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28600" indent="-228600">
              <a:buAutoNum type="arabicPeriod"/>
            </a:pPr>
            <a:r>
              <a:rPr lang="ko-KR" altLang="en-US" sz="1000" dirty="0" smtClean="0"/>
              <a:t>주식회사 요트라인으로 </a:t>
            </a:r>
            <a:r>
              <a:rPr lang="en-US" altLang="ko-KR" sz="1000" dirty="0" smtClean="0"/>
              <a:t>2010</a:t>
            </a:r>
            <a:r>
              <a:rPr lang="ko-KR" altLang="en-US" sz="1000" dirty="0" smtClean="0"/>
              <a:t>년 한강에서 요트관련 사업을 시작으로 이벤트회사를 만들어 요트를 접목한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선상파티 요트 </a:t>
            </a:r>
            <a:r>
              <a:rPr lang="ko-KR" altLang="en-US" sz="1000" dirty="0" err="1" smtClean="0"/>
              <a:t>프로포즈등을</a:t>
            </a:r>
            <a:r>
              <a:rPr lang="ko-KR" altLang="en-US" sz="1000" dirty="0" smtClean="0"/>
              <a:t> 시작 </a:t>
            </a:r>
            <a:r>
              <a:rPr lang="ko-KR" altLang="en-US" sz="1000" dirty="0" err="1" smtClean="0"/>
              <a:t>하엿습니다</a:t>
            </a:r>
            <a:r>
              <a:rPr lang="en-US" altLang="ko-KR" sz="1000" dirty="0" smtClean="0"/>
              <a:t>.</a:t>
            </a:r>
          </a:p>
          <a:p>
            <a:r>
              <a:rPr lang="ko-KR" altLang="en-US" sz="1000" dirty="0" smtClean="0"/>
              <a:t>    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2016</a:t>
            </a:r>
            <a:r>
              <a:rPr lang="ko-KR" altLang="en-US" sz="1000" dirty="0" smtClean="0"/>
              <a:t>년 </a:t>
            </a:r>
            <a:r>
              <a:rPr lang="ko-KR" altLang="en-US" sz="1000" dirty="0" err="1" smtClean="0"/>
              <a:t>메인쉐프</a:t>
            </a:r>
            <a:r>
              <a:rPr lang="ko-KR" altLang="en-US" sz="1000" dirty="0" smtClean="0"/>
              <a:t> 실장님과 함께 잠실 한강 </a:t>
            </a:r>
            <a:r>
              <a:rPr lang="ko-KR" altLang="en-US" sz="1000" dirty="0" err="1" smtClean="0"/>
              <a:t>시크릿가든</a:t>
            </a:r>
            <a:r>
              <a:rPr lang="ko-KR" altLang="en-US" sz="1000" dirty="0" smtClean="0"/>
              <a:t> 옆 선상 </a:t>
            </a:r>
            <a:r>
              <a:rPr lang="ko-KR" altLang="en-US" sz="1000" dirty="0" err="1" smtClean="0"/>
              <a:t>카폐를</a:t>
            </a:r>
            <a:r>
              <a:rPr lang="ko-KR" altLang="en-US" sz="1000" dirty="0" smtClean="0"/>
              <a:t> 임차하여 스타일링을 접목한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ko-KR" altLang="en-US" sz="1000" dirty="0" smtClean="0"/>
              <a:t>퓨전스타일의 음식으로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각종 대관 및 행사를 유치하였습니다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2017</a:t>
            </a:r>
            <a:r>
              <a:rPr lang="ko-KR" altLang="en-US" sz="1000" dirty="0" smtClean="0"/>
              <a:t>년 여의도 서울 마리나에 </a:t>
            </a:r>
            <a:r>
              <a:rPr lang="en-US" altLang="ko-KR" sz="1000" dirty="0" smtClean="0"/>
              <a:t>55</a:t>
            </a:r>
            <a:r>
              <a:rPr lang="ko-KR" altLang="en-US" sz="1000" dirty="0" smtClean="0"/>
              <a:t>인승 요트를 운영하며 스타일링과 퓨전스타일의 음식으로  제한된 공간에서의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선상파티라는 새로운 장르에 도전을 하며 많은 경험과 노하우를 쌓게 되었습니다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또한 </a:t>
            </a:r>
            <a:r>
              <a:rPr lang="en-US" altLang="ko-KR" sz="1000" dirty="0" smtClean="0"/>
              <a:t>2017</a:t>
            </a:r>
            <a:r>
              <a:rPr lang="ko-KR" altLang="en-US" sz="1000" dirty="0" smtClean="0"/>
              <a:t>년</a:t>
            </a:r>
            <a:r>
              <a:rPr lang="en-US" altLang="ko-KR" sz="1000" dirty="0" smtClean="0"/>
              <a:t>4</a:t>
            </a:r>
            <a:r>
              <a:rPr lang="ko-KR" altLang="en-US" sz="1000" dirty="0" smtClean="0"/>
              <a:t>월부터 </a:t>
            </a:r>
            <a:r>
              <a:rPr lang="ko-KR" altLang="en-US" sz="1000" dirty="0" err="1" smtClean="0"/>
              <a:t>시크릿가든</a:t>
            </a:r>
            <a:r>
              <a:rPr lang="ko-KR" altLang="en-US" sz="1000" dirty="0" smtClean="0"/>
              <a:t> 레스토랑</a:t>
            </a:r>
            <a:r>
              <a:rPr lang="en-US" altLang="ko-KR" sz="1000" dirty="0" smtClean="0"/>
              <a:t>(</a:t>
            </a:r>
            <a:r>
              <a:rPr lang="ko-KR" altLang="en-US" sz="1000" dirty="0" smtClean="0"/>
              <a:t>레스토랑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220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, 2</a:t>
            </a:r>
            <a:r>
              <a:rPr lang="ko-KR" altLang="en-US" sz="1000" dirty="0" err="1" smtClean="0"/>
              <a:t>층연회장</a:t>
            </a:r>
            <a:r>
              <a:rPr lang="en-US" altLang="ko-KR" sz="1000" dirty="0" smtClean="0"/>
              <a:t>220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, 3</a:t>
            </a:r>
            <a:r>
              <a:rPr lang="ko-KR" altLang="en-US" sz="1000" dirty="0" err="1" smtClean="0"/>
              <a:t>층연회장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240</a:t>
            </a:r>
            <a:r>
              <a:rPr lang="ko-KR" altLang="en-US" sz="1000" dirty="0" smtClean="0"/>
              <a:t>평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을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년여 동안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직접 운영하며 </a:t>
            </a:r>
            <a:r>
              <a:rPr lang="en-US" altLang="ko-KR" sz="1000" dirty="0" smtClean="0"/>
              <a:t>1</a:t>
            </a:r>
            <a:r>
              <a:rPr lang="ko-KR" altLang="en-US" sz="1000" dirty="0" smtClean="0"/>
              <a:t>층은 정통 이탈리안 레스토랑을 운영하고 </a:t>
            </a:r>
            <a:r>
              <a:rPr lang="en-US" altLang="ko-KR" sz="1000" dirty="0" smtClean="0"/>
              <a:t>2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(200</a:t>
            </a:r>
            <a:r>
              <a:rPr lang="ko-KR" altLang="en-US" sz="1000" dirty="0" smtClean="0"/>
              <a:t>명</a:t>
            </a:r>
            <a:r>
              <a:rPr lang="en-US" altLang="ko-KR" sz="1000" dirty="0" smtClean="0"/>
              <a:t>) 3</a:t>
            </a:r>
            <a:r>
              <a:rPr lang="ko-KR" altLang="en-US" sz="1000" dirty="0" smtClean="0"/>
              <a:t>층</a:t>
            </a:r>
            <a:r>
              <a:rPr lang="en-US" altLang="ko-KR" sz="1000" dirty="0" smtClean="0"/>
              <a:t>(300</a:t>
            </a:r>
            <a:r>
              <a:rPr lang="ko-KR" altLang="en-US" sz="1000" dirty="0" smtClean="0"/>
              <a:t>명</a:t>
            </a:r>
            <a:r>
              <a:rPr lang="en-US" altLang="ko-KR" sz="1000" dirty="0" smtClean="0"/>
              <a:t>)</a:t>
            </a:r>
            <a:r>
              <a:rPr lang="ko-KR" altLang="en-US" sz="1000" dirty="0" smtClean="0"/>
              <a:t>은 연회장으로서  기존에 쌓아온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경험과 노하우를 활용하여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퓨전 스타일의 파티문화를 접목하여 많은 기업체 단체 행사를 진행하며 폭발적인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</a:t>
            </a:r>
            <a:r>
              <a:rPr lang="ko-KR" altLang="en-US" sz="1000" dirty="0" smtClean="0"/>
              <a:t>관심과 호응을 얻기도 하였습니다</a:t>
            </a:r>
            <a:r>
              <a:rPr lang="en-US" altLang="ko-KR" sz="1000" dirty="0" smtClean="0"/>
              <a:t>.</a:t>
            </a:r>
          </a:p>
          <a:p>
            <a:endParaRPr lang="en-US" altLang="ko-KR" sz="1000" dirty="0"/>
          </a:p>
          <a:p>
            <a:r>
              <a:rPr lang="en-US" altLang="ko-KR" sz="1000" dirty="0" smtClean="0"/>
              <a:t>    2018</a:t>
            </a:r>
            <a:r>
              <a:rPr lang="ko-KR" altLang="en-US" sz="1000" dirty="0" smtClean="0"/>
              <a:t>년</a:t>
            </a:r>
            <a:r>
              <a:rPr lang="en-US" altLang="ko-KR" sz="1000" dirty="0"/>
              <a:t>1</a:t>
            </a:r>
            <a:r>
              <a:rPr lang="ko-KR" altLang="en-US" sz="1000" dirty="0" smtClean="0"/>
              <a:t>월 기존 대관행사 위주로 진행하던 공간을 </a:t>
            </a:r>
            <a:r>
              <a:rPr lang="ko-KR" altLang="en-US" sz="1000" dirty="0" err="1" smtClean="0"/>
              <a:t>카폐와</a:t>
            </a:r>
            <a:r>
              <a:rPr lang="ko-KR" altLang="en-US" sz="1000" dirty="0" smtClean="0"/>
              <a:t> 대관행사를 동시에 진행 할 수 있는 공간으로 </a:t>
            </a:r>
            <a:r>
              <a:rPr lang="ko-KR" altLang="en-US" sz="1000" dirty="0" err="1" smtClean="0"/>
              <a:t>리모델링하여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낮에는 </a:t>
            </a:r>
            <a:r>
              <a:rPr lang="ko-KR" altLang="en-US" sz="1000" dirty="0" err="1" smtClean="0"/>
              <a:t>카폐를</a:t>
            </a:r>
            <a:r>
              <a:rPr lang="ko-KR" altLang="en-US" sz="1000" dirty="0" smtClean="0"/>
              <a:t> 운영하고</a:t>
            </a:r>
            <a:r>
              <a:rPr lang="en-US" altLang="ko-KR" sz="1000" dirty="0" smtClean="0"/>
              <a:t> </a:t>
            </a:r>
            <a:r>
              <a:rPr lang="ko-KR" altLang="en-US" sz="1000" dirty="0" smtClean="0"/>
              <a:t>밤에는 대관행사를 동시에 진행하였습니다</a:t>
            </a:r>
            <a:r>
              <a:rPr lang="en-US" altLang="ko-KR" sz="1000" dirty="0" smtClean="0"/>
              <a:t>.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  </a:t>
            </a:r>
            <a:r>
              <a:rPr lang="ko-KR" altLang="en-US" sz="1000" dirty="0" smtClean="0"/>
              <a:t> </a:t>
            </a:r>
            <a:endParaRPr lang="en-US" altLang="ko-KR" sz="1000" dirty="0" smtClean="0"/>
          </a:p>
          <a:p>
            <a:endParaRPr lang="en-US" altLang="ko-KR" sz="1000" dirty="0"/>
          </a:p>
          <a:p>
            <a:r>
              <a:rPr lang="en-US" altLang="ko-KR" sz="1000" dirty="0" smtClean="0"/>
              <a:t>2. </a:t>
            </a:r>
            <a:r>
              <a:rPr lang="ko-KR" altLang="en-US" sz="1000" dirty="0" smtClean="0"/>
              <a:t>현재 </a:t>
            </a:r>
            <a:r>
              <a:rPr lang="ko-KR" altLang="en-US" sz="1000" dirty="0" err="1" smtClean="0"/>
              <a:t>더베스트</a:t>
            </a:r>
            <a:r>
              <a:rPr lang="ko-KR" altLang="en-US" sz="1000" dirty="0" smtClean="0"/>
              <a:t> </a:t>
            </a:r>
            <a:r>
              <a:rPr lang="ko-KR" altLang="en-US" sz="1000" dirty="0" err="1" smtClean="0"/>
              <a:t>케이터링은</a:t>
            </a:r>
            <a:r>
              <a:rPr lang="ko-KR" altLang="en-US" sz="1000" dirty="0" smtClean="0"/>
              <a:t> </a:t>
            </a:r>
            <a:r>
              <a:rPr lang="en-US" altLang="ko-KR" sz="1000" dirty="0" smtClean="0"/>
              <a:t>300</a:t>
            </a:r>
            <a:r>
              <a:rPr lang="ko-KR" altLang="en-US" sz="1000" dirty="0" smtClean="0"/>
              <a:t>가지가 넘는 요리 </a:t>
            </a:r>
            <a:r>
              <a:rPr lang="ko-KR" altLang="en-US" sz="1000" dirty="0" err="1" smtClean="0"/>
              <a:t>레시피를</a:t>
            </a:r>
            <a:r>
              <a:rPr lang="ko-KR" altLang="en-US" sz="1000" dirty="0" smtClean="0"/>
              <a:t> 보유하고 그 동안의 경험과 노하우를 바탕으로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많은 행사를 진행하고 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여러분들의 많은 성원과 격려 부탁 드리며 고객은 나의 가족과 같다는 생각으로 또한 내 가족이 먹는다는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생각으로 임하고 있습니다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감사합니다</a:t>
            </a:r>
            <a:r>
              <a:rPr lang="en-US" altLang="ko-KR" sz="1000" dirty="0" smtClean="0"/>
              <a:t>.</a:t>
            </a:r>
            <a:endParaRPr lang="en-US" altLang="ko-KR" sz="1000" dirty="0"/>
          </a:p>
        </p:txBody>
      </p:sp>
    </p:spTree>
    <p:extLst>
      <p:ext uri="{BB962C8B-B14F-4D97-AF65-F5344CB8AC3E}">
        <p14:creationId xmlns:p14="http://schemas.microsoft.com/office/powerpoint/2010/main" val="10704007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033723" y="44624"/>
            <a:ext cx="69762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이용안</a:t>
            </a:r>
            <a:r>
              <a:rPr lang="ko-KR" altLang="en-US" sz="1000" dirty="0"/>
              <a:t>내</a:t>
            </a: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0902948"/>
              </p:ext>
            </p:extLst>
          </p:nvPr>
        </p:nvGraphicFramePr>
        <p:xfrm>
          <a:off x="679866" y="404664"/>
          <a:ext cx="7996590" cy="5998395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6000"/>
                <a:gridCol w="735857"/>
                <a:gridCol w="792088"/>
                <a:gridCol w="792088"/>
                <a:gridCol w="662262"/>
                <a:gridCol w="129826"/>
                <a:gridCol w="792088"/>
                <a:gridCol w="700117"/>
                <a:gridCol w="720080"/>
                <a:gridCol w="1656184"/>
              </a:tblGrid>
              <a:tr h="467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부페</a:t>
                      </a:r>
                      <a:r>
                        <a:rPr lang="en-US" altLang="ko-KR" sz="1000" dirty="0" smtClean="0"/>
                        <a:t>,</a:t>
                      </a:r>
                      <a:r>
                        <a:rPr lang="ko-KR" altLang="en-US" sz="1000" dirty="0" smtClean="0"/>
                        <a:t>코스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케이터링핑거푸드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박스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케이터링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도시락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답례품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장소대관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선상파티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97302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80</a:t>
                      </a:r>
                      <a:r>
                        <a:rPr lang="ko-KR" altLang="en-US" sz="1000" dirty="0" smtClean="0"/>
                        <a:t>만원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70</a:t>
                      </a:r>
                      <a:r>
                        <a:rPr lang="ko-KR" altLang="en-US" sz="1000" dirty="0" smtClean="0"/>
                        <a:t>만원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인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 grid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인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개 이상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해당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페이지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참조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5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해당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페이지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참조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6">
                  <a:txBody>
                    <a:bodyPr/>
                    <a:lstStyle/>
                    <a:p>
                      <a:pPr algn="l" latinLnBrk="1"/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ㆍ모든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비용은 부가세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별도 금액 이며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세금계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   </a:t>
                      </a:r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산서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발행시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10%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추가 </a:t>
                      </a:r>
                      <a:endParaRPr lang="en-US" altLang="ko-KR" sz="1000" baseline="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   계산하셔야 합니다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</a:tr>
              <a:tr h="350398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329677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r>
                        <a:rPr lang="ko-KR" altLang="en-US" sz="1000" dirty="0" smtClean="0"/>
                        <a:t>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 gridSpan="2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rowSpan="3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err="1" smtClean="0"/>
                        <a:t>배송비</a:t>
                      </a:r>
                      <a:r>
                        <a:rPr lang="ko-KR" altLang="en-US" sz="1000" dirty="0" smtClean="0"/>
                        <a:t>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별도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준비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마감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467783">
                <a:tc>
                  <a:txBody>
                    <a:bodyPr/>
                    <a:lstStyle/>
                    <a:p>
                      <a:pPr algn="ctr" latinLnBrk="1">
                        <a:lnSpc>
                          <a:spcPct val="150000"/>
                        </a:lnSpc>
                      </a:pPr>
                      <a:r>
                        <a:rPr lang="ko-KR" altLang="en-US" sz="1000" dirty="0" smtClean="0"/>
                        <a:t>출장비</a:t>
                      </a:r>
                      <a:endParaRPr lang="ko-KR" altLang="en-US" sz="10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상담 후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결정</a:t>
                      </a:r>
                      <a:endParaRPr lang="en-US" altLang="ko-KR" sz="1000" dirty="0" smtClean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상담 후 </a:t>
                      </a:r>
                      <a:endParaRPr lang="en-US" altLang="ko-KR" sz="1000" dirty="0" smtClean="0"/>
                    </a:p>
                    <a:p>
                      <a:pPr algn="ctr" latinLnBrk="1"/>
                      <a:r>
                        <a:rPr lang="ko-KR" altLang="en-US" sz="1000" dirty="0" smtClean="0"/>
                        <a:t>결정</a:t>
                      </a:r>
                      <a:endParaRPr lang="en-US" altLang="ko-KR" sz="1000" dirty="0" smtClean="0"/>
                    </a:p>
                  </a:txBody>
                  <a:tcPr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2"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339575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상세설명</a:t>
                      </a:r>
                      <a:endParaRPr lang="ko-KR" altLang="en-US" sz="1000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해당 페이지 참조 바랍니다</a:t>
                      </a:r>
                      <a:r>
                        <a:rPr lang="en-US" altLang="ko-KR" sz="1000" dirty="0" smtClean="0"/>
                        <a:t>.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/>
                </a:tc>
              </a:tr>
              <a:tr h="143933">
                <a:tc gridSpan="10">
                  <a:txBody>
                    <a:bodyPr/>
                    <a:lstStyle/>
                    <a:p>
                      <a:pPr algn="ctr" latinLnBrk="1"/>
                      <a:endParaRPr lang="ko-KR" altLang="en-US" sz="1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  <a:tr h="232110"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고객과의 약속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예약시</a:t>
                      </a:r>
                      <a:r>
                        <a:rPr lang="ko-KR" altLang="en-US" sz="1000" dirty="0" smtClean="0"/>
                        <a:t> 참고 사항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  <a:tr h="2890321"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1.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조미료를 쓰지 않습니다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2.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완전 냉동 이외의 식 자재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반 냉동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생물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과일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채소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등은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조리 순서에 따라 행사 이틀 전 부터 순차적으로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반입하여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손질하고 당일 조리합니다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 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3.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식자재는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절대 미리 반입하여 쌓아 두지 않습니다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4.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식자재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몰인 가락시장과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10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분 거리에 있어 고정 거래처를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이용하여 직접 눈으로 보고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만저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보고 최고</a:t>
                      </a:r>
                      <a:r>
                        <a:rPr lang="ko-KR" altLang="en-US" sz="1000" baseline="0" dirty="0" smtClean="0">
                          <a:latin typeface="맑은 고딕"/>
                          <a:ea typeface="맑은 고딕"/>
                        </a:rPr>
                        <a:t> 품질의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최고로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 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신선한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재료만을 선별하여  조리합니다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5.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endParaRPr lang="ko-KR" altLang="en-US" sz="10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행사 총 금액의 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50%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를 선 결재하여야 예약 확정 됩니다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.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모든 비용은 부가세 별도 금액이며 세금계산서 발행 시 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   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부가세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10%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추가 계산 하셔야 합니다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r>
                        <a:rPr lang="ko-KR" altLang="en-US" sz="10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카드결재는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세금계산서를 발행하지 않습니다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현금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결재시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현금 영수증 발행 가능합니다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.(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부가세 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10%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추가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)</a:t>
                      </a:r>
                    </a:p>
                    <a:p>
                      <a:pPr algn="l" latinLnBrk="1"/>
                      <a:endParaRPr lang="en-US" altLang="ko-KR" sz="1000" baseline="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ㆍ상담시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행사성격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연령대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남녀구성비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주류 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,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못 먹는 </a:t>
                      </a:r>
                      <a:r>
                        <a:rPr lang="ko-KR" altLang="en-US" sz="1000" dirty="0" err="1" smtClean="0">
                          <a:latin typeface="맑은 고딕"/>
                          <a:ea typeface="맑은 고딕"/>
                        </a:rPr>
                        <a:t>식재료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  </a:t>
                      </a:r>
                      <a:endParaRPr lang="en-US" altLang="ko-KR" sz="1000" dirty="0" smtClean="0">
                        <a:latin typeface="맑은 고딕"/>
                        <a:ea typeface="맑은 고딕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   </a:t>
                      </a:r>
                      <a:r>
                        <a:rPr lang="ko-KR" altLang="en-US" sz="1000" dirty="0" smtClean="0">
                          <a:latin typeface="맑은 고딕"/>
                          <a:ea typeface="맑은 고딕"/>
                        </a:rPr>
                        <a:t>등을 말씀해 주시면 메뉴 결정시 도움이 됩니다</a:t>
                      </a:r>
                      <a:r>
                        <a:rPr lang="en-US" altLang="ko-KR" sz="1000" dirty="0" smtClean="0">
                          <a:latin typeface="맑은 고딕"/>
                          <a:ea typeface="맑은 고딕"/>
                        </a:rPr>
                        <a:t>.</a:t>
                      </a:r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1000" dirty="0" err="1" smtClean="0">
                          <a:latin typeface="+mn-lt"/>
                          <a:ea typeface="+mn-ea"/>
                        </a:rPr>
                        <a:t>푸드테이블은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제공합니다</a:t>
                      </a:r>
                      <a:r>
                        <a:rPr lang="en-US" altLang="ko-KR" sz="1000" dirty="0" smtClean="0">
                          <a:latin typeface="+mn-lt"/>
                          <a:ea typeface="+mn-ea"/>
                        </a:rPr>
                        <a:t>. </a:t>
                      </a:r>
                    </a:p>
                    <a:p>
                      <a:pPr algn="l" latinLnBrk="1"/>
                      <a:r>
                        <a:rPr lang="ko-KR" altLang="en-US" sz="1000" dirty="0" err="1" smtClean="0">
                          <a:latin typeface="+mn-lt"/>
                          <a:ea typeface="+mn-ea"/>
                        </a:rPr>
                        <a:t>ㆍ손님이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앉아 드시는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테이블 의자 및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천막 기타 필요 모든 </a:t>
                      </a:r>
                      <a:endParaRPr lang="en-US" altLang="ko-KR" sz="1000" baseline="0" dirty="0" smtClean="0">
                        <a:latin typeface="+mn-lt"/>
                        <a:ea typeface="+mn-ea"/>
                      </a:endParaRPr>
                    </a:p>
                    <a:p>
                      <a:pPr algn="l" latinLnBrk="1"/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   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물품은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요청시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1000" baseline="0" dirty="0" err="1" smtClean="0">
                          <a:latin typeface="+mn-lt"/>
                          <a:ea typeface="+mn-ea"/>
                        </a:rPr>
                        <a:t>렌탈</a:t>
                      </a:r>
                      <a:r>
                        <a:rPr lang="ko-KR" altLang="en-US" sz="1000" baseline="0" dirty="0" smtClean="0">
                          <a:latin typeface="+mn-lt"/>
                          <a:ea typeface="+mn-ea"/>
                        </a:rPr>
                        <a:t> 의뢰 하여 드립니다</a:t>
                      </a:r>
                      <a:r>
                        <a:rPr lang="en-US" altLang="ko-KR" sz="1000" baseline="0" dirty="0" smtClean="0">
                          <a:latin typeface="+mn-lt"/>
                          <a:ea typeface="+mn-ea"/>
                        </a:rPr>
                        <a:t>.</a:t>
                      </a:r>
                    </a:p>
                    <a:p>
                      <a:pPr algn="l" latinLnBrk="1"/>
                      <a:endParaRPr lang="en-US" altLang="ko-KR" sz="1000" dirty="0" smtClean="0">
                        <a:latin typeface="+mn-lt"/>
                        <a:ea typeface="+mn-ea"/>
                      </a:endParaRPr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32188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483768" y="44624"/>
            <a:ext cx="33489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dirty="0" err="1" smtClean="0"/>
              <a:t>출장부페와</a:t>
            </a:r>
            <a:r>
              <a:rPr lang="ko-KR" altLang="en-US" dirty="0" smtClean="0"/>
              <a:t> </a:t>
            </a:r>
            <a:r>
              <a:rPr lang="ko-KR" altLang="en-US" dirty="0" err="1" smtClean="0"/>
              <a:t>케이터링의</a:t>
            </a:r>
            <a:r>
              <a:rPr lang="ko-KR" altLang="en-US" dirty="0" smtClean="0"/>
              <a:t> 차이점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89511" y="548680"/>
            <a:ext cx="90281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출장부페</a:t>
            </a:r>
            <a:endParaRPr lang="ko-KR" altLang="en-US" sz="1400" dirty="0"/>
          </a:p>
        </p:txBody>
      </p:sp>
      <p:sp>
        <p:nvSpPr>
          <p:cNvPr id="5" name="TextBox 4"/>
          <p:cNvSpPr txBox="1"/>
          <p:nvPr/>
        </p:nvSpPr>
        <p:spPr>
          <a:xfrm>
            <a:off x="4967883" y="548680"/>
            <a:ext cx="902811" cy="307777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케이터링</a:t>
            </a:r>
            <a:endParaRPr lang="ko-KR" altLang="en-US" sz="1400" dirty="0"/>
          </a:p>
        </p:txBody>
      </p:sp>
      <p:sp>
        <p:nvSpPr>
          <p:cNvPr id="9" name="TextBox 8"/>
          <p:cNvSpPr txBox="1"/>
          <p:nvPr/>
        </p:nvSpPr>
        <p:spPr>
          <a:xfrm>
            <a:off x="467544" y="1095634"/>
            <a:ext cx="2919389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ㆍ출장부페는</a:t>
            </a:r>
            <a:r>
              <a:rPr lang="ko-KR" altLang="en-US" sz="1000" dirty="0" smtClean="0">
                <a:latin typeface="맑은 고딕"/>
                <a:ea typeface="맑은 고딕"/>
              </a:rPr>
              <a:t> 음식만을 위한 서비스입니다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메뉴는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가지수에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획일화 되어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 성격과 관계없이 똑같은 메뉴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인당</a:t>
            </a:r>
            <a:r>
              <a:rPr lang="ko-KR" altLang="en-US" sz="1000" dirty="0" smtClean="0">
                <a:latin typeface="맑은 고딕"/>
                <a:ea typeface="맑은 고딕"/>
              </a:rPr>
              <a:t> 가격이 저렴하고 음식 종류는 많은데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   </a:t>
            </a:r>
            <a:r>
              <a:rPr lang="ko-KR" altLang="en-US" sz="1000" dirty="0" smtClean="0">
                <a:latin typeface="맑은 고딕"/>
                <a:ea typeface="맑은 고딕"/>
              </a:rPr>
              <a:t>테이블과 의자를 무료로 제공 한다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32176" y="1095634"/>
            <a:ext cx="4791696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ㆍ케이터링은</a:t>
            </a:r>
            <a:r>
              <a:rPr lang="en-US" altLang="ko-KR" sz="1000" dirty="0" smtClean="0">
                <a:latin typeface="맑은 고딕"/>
                <a:ea typeface="맑은 고딕"/>
              </a:rPr>
              <a:t>?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토탈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써비스입니다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ㆍ행사</a:t>
            </a:r>
            <a:r>
              <a:rPr lang="ko-KR" altLang="en-US" sz="1000" dirty="0" smtClean="0">
                <a:latin typeface="맑은 고딕"/>
                <a:ea typeface="맑은 고딕"/>
              </a:rPr>
              <a:t> 성격 및 분위기에 맞게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푸드테이블</a:t>
            </a:r>
            <a:r>
              <a:rPr lang="ko-KR" altLang="en-US" sz="1000" dirty="0" smtClean="0">
                <a:latin typeface="맑은 고딕"/>
                <a:ea typeface="맑은 고딕"/>
              </a:rPr>
              <a:t> 스타일링 행사장 스타일링까지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행사성격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행사장소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연령별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남녀구성비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주류</a:t>
            </a:r>
            <a:r>
              <a:rPr lang="en-US" altLang="ko-KR" sz="1000" dirty="0" smtClean="0">
                <a:latin typeface="맑은 고딕"/>
                <a:ea typeface="맑은 고딕"/>
              </a:rPr>
              <a:t>,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외국인등을</a:t>
            </a:r>
            <a:r>
              <a:rPr lang="ko-KR" altLang="en-US" sz="1000" dirty="0" smtClean="0">
                <a:latin typeface="맑은 고딕"/>
                <a:ea typeface="맑은 고딕"/>
              </a:rPr>
              <a:t> 고려하여 메뉴 결정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상담</a:t>
            </a:r>
            <a:r>
              <a:rPr lang="ko-KR" altLang="en-US" sz="1000" dirty="0" smtClean="0">
                <a:latin typeface="맑은 고딕"/>
                <a:ea typeface="맑은 고딕"/>
              </a:rPr>
              <a:t> 후 메뉴결정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스타일링 결정 </a:t>
            </a:r>
            <a:r>
              <a:rPr lang="en-US" altLang="ko-KR" sz="1000" dirty="0" smtClean="0">
                <a:latin typeface="맑은 고딕"/>
                <a:ea typeface="맑은 고딕"/>
              </a:rPr>
              <a:t>, </a:t>
            </a:r>
            <a:r>
              <a:rPr lang="ko-KR" altLang="en-US" sz="1000" dirty="0" smtClean="0">
                <a:latin typeface="맑은 고딕"/>
                <a:ea typeface="맑은 고딕"/>
              </a:rPr>
              <a:t>가격결정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ko-KR" sz="1000" dirty="0" err="1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손님이</a:t>
            </a:r>
            <a:r>
              <a:rPr lang="ko-KR" altLang="en-US" sz="1000" dirty="0" smtClean="0">
                <a:latin typeface="맑은 고딕"/>
                <a:ea typeface="맑은 고딕"/>
              </a:rPr>
              <a:t> 식사하실 테이블 의자 등은 지원하지 않습니다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.(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필요시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렌탈</a:t>
            </a:r>
            <a:r>
              <a:rPr lang="en-US" altLang="ko-KR" sz="1000" dirty="0" smtClean="0">
                <a:latin typeface="맑은 고딕"/>
                <a:ea typeface="맑은 고딕"/>
              </a:rPr>
              <a:t>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991430" y="2827923"/>
            <a:ext cx="2634054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메뉴가 한식 위주로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가지수에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/>
              <a:t>획일화 되어 있다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/>
              <a:t>음식과 스타일링에 약하다</a:t>
            </a:r>
            <a:r>
              <a:rPr lang="en-US" altLang="ko-KR" sz="1000" dirty="0" smtClean="0"/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요리사가 바뀌어도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레시피만</a:t>
            </a:r>
            <a:r>
              <a:rPr lang="ko-KR" altLang="en-US" sz="1000" dirty="0" smtClean="0">
                <a:latin typeface="맑은 고딕"/>
                <a:ea typeface="맑은 고딕"/>
              </a:rPr>
              <a:t> 보고도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</a:t>
            </a:r>
            <a:r>
              <a:rPr lang="ko-KR" altLang="en-US" sz="1000" dirty="0" smtClean="0">
                <a:latin typeface="맑은 고딕"/>
                <a:ea typeface="맑은 고딕"/>
              </a:rPr>
              <a:t>만들 수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en-US" altLang="ko-KR" sz="1000" dirty="0" smtClean="0"/>
          </a:p>
        </p:txBody>
      </p:sp>
      <p:cxnSp>
        <p:nvCxnSpPr>
          <p:cNvPr id="14" name="직선 연결선 13"/>
          <p:cNvCxnSpPr/>
          <p:nvPr/>
        </p:nvCxnSpPr>
        <p:spPr>
          <a:xfrm>
            <a:off x="683568" y="2031738"/>
            <a:ext cx="7344816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4355976" y="3120310"/>
            <a:ext cx="4160113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dirty="0" smtClean="0"/>
              <a:t>▣요리에 </a:t>
            </a:r>
            <a:r>
              <a:rPr lang="ko-KR" altLang="en-US" sz="1200" dirty="0"/>
              <a:t>강하고 </a:t>
            </a:r>
            <a:r>
              <a:rPr lang="ko-KR" altLang="en-US" sz="1200" dirty="0" err="1" smtClean="0"/>
              <a:t>핑거푸드</a:t>
            </a:r>
            <a:r>
              <a:rPr lang="ko-KR" altLang="en-US" sz="1200" dirty="0" smtClean="0"/>
              <a:t> 스타일링에 </a:t>
            </a:r>
            <a:r>
              <a:rPr lang="ko-KR" altLang="en-US" sz="1200" dirty="0"/>
              <a:t>강하다</a:t>
            </a:r>
            <a:r>
              <a:rPr lang="en-US" altLang="ko-KR" sz="1200" dirty="0"/>
              <a:t>.</a:t>
            </a:r>
            <a:endParaRPr lang="ko-KR" altLang="en-US" sz="1200" dirty="0"/>
          </a:p>
          <a:p>
            <a:r>
              <a:rPr lang="ko-KR" altLang="en-US" sz="1200" dirty="0"/>
              <a:t> </a:t>
            </a:r>
            <a:r>
              <a:rPr lang="ko-KR" altLang="en-US" sz="1200" dirty="0" smtClean="0"/>
              <a:t>              </a:t>
            </a:r>
            <a:endParaRPr lang="en-US" altLang="ko-KR" sz="1200" dirty="0" smtClean="0"/>
          </a:p>
          <a:p>
            <a:r>
              <a:rPr lang="en-US" altLang="ko-KR" sz="1200" dirty="0" smtClean="0"/>
              <a:t>▣300</a:t>
            </a:r>
            <a:r>
              <a:rPr lang="ko-KR" altLang="en-US" sz="1200" dirty="0" smtClean="0"/>
              <a:t>가지  이상의 요리 </a:t>
            </a:r>
            <a:r>
              <a:rPr lang="ko-KR" altLang="en-US" sz="1200" dirty="0" err="1" smtClean="0"/>
              <a:t>레시피를</a:t>
            </a:r>
            <a:r>
              <a:rPr lang="ko-KR" altLang="en-US" sz="1200" dirty="0" smtClean="0"/>
              <a:t> 보유하고 있다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▣</a:t>
            </a:r>
            <a:r>
              <a:rPr lang="ko-KR" altLang="en-US" sz="1200" dirty="0" smtClean="0"/>
              <a:t>행사의</a:t>
            </a:r>
            <a:r>
              <a:rPr lang="en-US" altLang="ko-KR" sz="1200" dirty="0" smtClean="0"/>
              <a:t> </a:t>
            </a:r>
            <a:r>
              <a:rPr lang="ko-KR" altLang="en-US" sz="1200" dirty="0" smtClean="0"/>
              <a:t>성격에 따라 한식 일식 중식 퓨전 요리로 행사의</a:t>
            </a:r>
            <a:endParaRPr lang="en-US" altLang="ko-KR" sz="1200" dirty="0" smtClean="0"/>
          </a:p>
          <a:p>
            <a:endParaRPr lang="en-US" altLang="ko-KR" sz="1200" dirty="0"/>
          </a:p>
          <a:p>
            <a:r>
              <a:rPr lang="en-US" altLang="ko-KR" sz="1200" dirty="0" smtClean="0"/>
              <a:t>   </a:t>
            </a:r>
            <a:r>
              <a:rPr lang="ko-KR" altLang="en-US" sz="1200" dirty="0" smtClean="0"/>
              <a:t>품격을 높이고 있다</a:t>
            </a:r>
            <a:r>
              <a:rPr lang="en-US" altLang="ko-KR" sz="1200" dirty="0" smtClean="0"/>
              <a:t>.</a:t>
            </a:r>
            <a:r>
              <a:rPr lang="ko-KR" altLang="en-US" sz="1200" dirty="0" smtClean="0"/>
              <a:t> </a:t>
            </a:r>
            <a:endParaRPr lang="en-US" altLang="ko-KR" sz="1200" dirty="0" smtClean="0"/>
          </a:p>
          <a:p>
            <a:endParaRPr lang="en-US" altLang="ko-KR" sz="1200" dirty="0" smtClean="0"/>
          </a:p>
          <a:p>
            <a:r>
              <a:rPr lang="ko-KR" altLang="ko-KR" sz="1200" dirty="0" smtClean="0"/>
              <a:t>▣</a:t>
            </a:r>
            <a:r>
              <a:rPr lang="ko-KR" altLang="en-US" sz="1200" dirty="0" smtClean="0"/>
              <a:t>요리사가 바뀌면 절대 할 수 없는 요리이다</a:t>
            </a:r>
            <a:r>
              <a:rPr lang="en-US" altLang="ko-KR" sz="1200" dirty="0" smtClean="0"/>
              <a:t>.</a:t>
            </a:r>
          </a:p>
          <a:p>
            <a:endParaRPr lang="en-US" altLang="ko-KR" sz="1200" dirty="0"/>
          </a:p>
          <a:p>
            <a:r>
              <a:rPr lang="en-US" altLang="ko-KR" sz="1200" dirty="0" smtClean="0"/>
              <a:t>▣</a:t>
            </a:r>
            <a:endParaRPr lang="ko-KR" altLang="en-US" sz="1200" dirty="0"/>
          </a:p>
        </p:txBody>
      </p:sp>
      <p:sp>
        <p:nvSpPr>
          <p:cNvPr id="18" name="TextBox 17"/>
          <p:cNvSpPr txBox="1"/>
          <p:nvPr/>
        </p:nvSpPr>
        <p:spPr>
          <a:xfrm>
            <a:off x="3370178" y="1187967"/>
            <a:ext cx="580608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4400" dirty="0"/>
              <a:t>&lt;</a:t>
            </a:r>
            <a:endParaRPr lang="ko-KR" altLang="en-US" sz="4400" dirty="0"/>
          </a:p>
        </p:txBody>
      </p:sp>
      <p:cxnSp>
        <p:nvCxnSpPr>
          <p:cNvPr id="6" name="직선 연결선 5"/>
          <p:cNvCxnSpPr/>
          <p:nvPr/>
        </p:nvCxnSpPr>
        <p:spPr>
          <a:xfrm>
            <a:off x="3779912" y="2348880"/>
            <a:ext cx="0" cy="292852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/>
          <p:cNvSpPr txBox="1"/>
          <p:nvPr/>
        </p:nvSpPr>
        <p:spPr>
          <a:xfrm>
            <a:off x="1333510" y="2374171"/>
            <a:ext cx="165141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타사 </a:t>
            </a:r>
            <a:r>
              <a:rPr lang="ko-KR" altLang="en-US" dirty="0" err="1" smtClean="0"/>
              <a:t>출장부페</a:t>
            </a:r>
            <a:endParaRPr lang="ko-KR" alt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1259632" y="4420458"/>
            <a:ext cx="1651414" cy="369332"/>
          </a:xfrm>
          <a:prstGeom prst="rect">
            <a:avLst/>
          </a:prstGeom>
          <a:solidFill>
            <a:srgbClr val="FFC000"/>
          </a:solidFill>
        </p:spPr>
        <p:txBody>
          <a:bodyPr wrap="none" rtlCol="0">
            <a:spAutoFit/>
          </a:bodyPr>
          <a:lstStyle/>
          <a:p>
            <a:r>
              <a:rPr lang="ko-KR" altLang="en-US" dirty="0" smtClean="0"/>
              <a:t>타사 </a:t>
            </a:r>
            <a:r>
              <a:rPr lang="ko-KR" altLang="en-US" dirty="0" err="1" smtClean="0"/>
              <a:t>케이터링</a:t>
            </a:r>
            <a:endParaRPr lang="ko-KR" alt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990748" y="5083443"/>
            <a:ext cx="2589170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/>
              <a:t>핑거푸드</a:t>
            </a:r>
            <a:r>
              <a:rPr lang="ko-KR" altLang="en-US" sz="1000" dirty="0" smtClean="0"/>
              <a:t> </a:t>
            </a:r>
            <a:r>
              <a:rPr lang="ko-KR" altLang="en-US" sz="1000" dirty="0"/>
              <a:t>스타일링에 강하나 </a:t>
            </a:r>
            <a:r>
              <a:rPr lang="ko-KR" altLang="en-US" sz="1000" dirty="0" smtClean="0"/>
              <a:t>요리하는 </a:t>
            </a:r>
            <a:endParaRPr lang="en-US" altLang="ko-KR" sz="1000" dirty="0" smtClean="0"/>
          </a:p>
          <a:p>
            <a:r>
              <a:rPr lang="en-US" altLang="ko-KR" sz="1000" dirty="0"/>
              <a:t> </a:t>
            </a:r>
            <a:r>
              <a:rPr lang="en-US" altLang="ko-KR" sz="1000" dirty="0" smtClean="0"/>
              <a:t>   </a:t>
            </a:r>
            <a:r>
              <a:rPr lang="ko-KR" altLang="en-US" sz="1000" dirty="0" smtClean="0"/>
              <a:t>음식에 </a:t>
            </a:r>
            <a:r>
              <a:rPr lang="ko-KR" altLang="en-US" sz="1000" dirty="0"/>
              <a:t>약하다</a:t>
            </a:r>
            <a:r>
              <a:rPr lang="en-US" altLang="ko-KR" sz="1000" dirty="0"/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ㆍ핑거푸드</a:t>
            </a:r>
            <a:r>
              <a:rPr lang="ko-KR" altLang="en-US" sz="1000" dirty="0" smtClean="0">
                <a:latin typeface="맑은 고딕"/>
                <a:ea typeface="맑은 고딕"/>
              </a:rPr>
              <a:t> 및 스타일링에 특화되어 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13" name="직사각형 12"/>
          <p:cNvSpPr/>
          <p:nvPr/>
        </p:nvSpPr>
        <p:spPr>
          <a:xfrm>
            <a:off x="4644008" y="2275361"/>
            <a:ext cx="266429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ko-KR" altLang="en-US" smtClean="0"/>
              <a:t>더베스트케이터링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3640275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107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정통코스요리</a:t>
            </a:r>
            <a:endParaRPr lang="ko-KR" altLang="en-US" sz="1200" b="1" dirty="0"/>
          </a:p>
        </p:txBody>
      </p:sp>
      <p:graphicFrame>
        <p:nvGraphicFramePr>
          <p:cNvPr id="12" name="표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5936139"/>
              </p:ext>
            </p:extLst>
          </p:nvPr>
        </p:nvGraphicFramePr>
        <p:xfrm>
          <a:off x="762050" y="556518"/>
          <a:ext cx="7567453" cy="15321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이탈리안 정통코스요리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조정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식사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테이블 스타일링 기본 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셋팅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분당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27584" y="394097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827584" y="6061926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95,000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827584" y="4867987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75,000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660275" y="2174667"/>
            <a:ext cx="304762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ㆍ이탈리안</a:t>
            </a:r>
            <a:r>
              <a:rPr lang="ko-KR" altLang="en-US" sz="1000" dirty="0" smtClean="0">
                <a:latin typeface="맑은 고딕"/>
                <a:ea typeface="맑은 고딕"/>
              </a:rPr>
              <a:t> 본연의 정통 코스를 맛볼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err="1" smtClean="0">
                <a:latin typeface="맑은 고딕"/>
                <a:ea typeface="맑은 고딕"/>
              </a:rPr>
              <a:t>ㆍVIP</a:t>
            </a:r>
            <a:r>
              <a:rPr lang="ko-KR" altLang="en-US" sz="1000" dirty="0" smtClean="0">
                <a:latin typeface="맑은 고딕"/>
                <a:ea typeface="맑은 고딕"/>
              </a:rPr>
              <a:t>고객을 위한 맞춤 서비스입니다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품격있는</a:t>
            </a:r>
            <a:r>
              <a:rPr lang="ko-KR" altLang="en-US" sz="1000" dirty="0" smtClean="0">
                <a:latin typeface="맑은 고딕"/>
                <a:ea typeface="맑은 고딕"/>
              </a:rPr>
              <a:t> 자리를 위한 정통 코스 요리입니다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33" name="표 3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19032634"/>
              </p:ext>
            </p:extLst>
          </p:nvPr>
        </p:nvGraphicFramePr>
        <p:xfrm>
          <a:off x="2411760" y="3660491"/>
          <a:ext cx="3816424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648072"/>
                <a:gridCol w="720080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등심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4" name="표 3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71036930"/>
              </p:ext>
            </p:extLst>
          </p:nvPr>
        </p:nvGraphicFramePr>
        <p:xfrm>
          <a:off x="2411760" y="4668603"/>
          <a:ext cx="4752528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720080"/>
                <a:gridCol w="648072"/>
                <a:gridCol w="864096"/>
                <a:gridCol w="1008112"/>
                <a:gridCol w="864096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5" name="표 3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77830965"/>
              </p:ext>
            </p:extLst>
          </p:nvPr>
        </p:nvGraphicFramePr>
        <p:xfrm>
          <a:off x="2436440" y="5820731"/>
          <a:ext cx="5591944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3392"/>
                <a:gridCol w="720080"/>
                <a:gridCol w="1080120"/>
                <a:gridCol w="864096"/>
                <a:gridCol w="1296144"/>
                <a:gridCol w="1008112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스프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</a:t>
                      </a:r>
                      <a:r>
                        <a:rPr lang="ko-KR" altLang="en-US" sz="1000" dirty="0" smtClean="0"/>
                        <a:t> 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파스타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한우 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972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16786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smtClean="0"/>
              <a:t>퓨전</a:t>
            </a:r>
            <a:r>
              <a:rPr lang="en-US" altLang="ko-KR" sz="1200" b="1" dirty="0" smtClean="0"/>
              <a:t>(</a:t>
            </a:r>
            <a:r>
              <a:rPr lang="ko-KR" altLang="en-US" sz="1200" b="1" dirty="0" err="1" smtClean="0"/>
              <a:t>캐쥬얼</a:t>
            </a:r>
            <a:r>
              <a:rPr lang="en-US" altLang="ko-KR" sz="1200" b="1" dirty="0" smtClean="0"/>
              <a:t>)</a:t>
            </a:r>
            <a:r>
              <a:rPr lang="ko-KR" altLang="en-US" sz="1200" b="1" dirty="0" smtClean="0"/>
              <a:t>코스요리</a:t>
            </a:r>
            <a:endParaRPr lang="ko-KR" altLang="en-US" sz="1200" b="1" dirty="0"/>
          </a:p>
        </p:txBody>
      </p:sp>
      <p:sp>
        <p:nvSpPr>
          <p:cNvPr id="23" name="TextBox 22"/>
          <p:cNvSpPr txBox="1"/>
          <p:nvPr/>
        </p:nvSpPr>
        <p:spPr>
          <a:xfrm>
            <a:off x="744566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sp>
        <p:nvSpPr>
          <p:cNvPr id="24" name="TextBox 23"/>
          <p:cNvSpPr txBox="1"/>
          <p:nvPr/>
        </p:nvSpPr>
        <p:spPr>
          <a:xfrm>
            <a:off x="794609" y="2132856"/>
            <a:ext cx="3560590" cy="86177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ㆍ메뉴에</a:t>
            </a:r>
            <a:r>
              <a:rPr lang="ko-KR" altLang="en-US" sz="1000" dirty="0" smtClean="0">
                <a:latin typeface="맑은 고딕"/>
                <a:ea typeface="맑은 고딕"/>
              </a:rPr>
              <a:t> 따라 다양한 맛을 즐기실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기존 이탈리안 방식과는 다른 형태의 코스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써비스입니다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메뉴는 계절에 따라 변경 될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한국적인 맛과 세계적인 맛을 동시에 맛 볼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1117872" y="368196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8" name="TextBox 27"/>
          <p:cNvSpPr txBox="1"/>
          <p:nvPr/>
        </p:nvSpPr>
        <p:spPr>
          <a:xfrm>
            <a:off x="1117872" y="5698186"/>
            <a:ext cx="93807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100,000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9" name="TextBox 28"/>
          <p:cNvSpPr txBox="1"/>
          <p:nvPr/>
        </p:nvSpPr>
        <p:spPr>
          <a:xfrm>
            <a:off x="1117872" y="4690074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85,000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92943127"/>
              </p:ext>
            </p:extLst>
          </p:nvPr>
        </p:nvGraphicFramePr>
        <p:xfrm>
          <a:off x="2411760" y="3501008"/>
          <a:ext cx="4824536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6000"/>
                <a:gridCol w="1016000"/>
                <a:gridCol w="1016000"/>
                <a:gridCol w="1016000"/>
                <a:gridCol w="760536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수삼샐러드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참치 </a:t>
                      </a:r>
                      <a:r>
                        <a:rPr lang="ko-KR" altLang="en-US" sz="1000" dirty="0" err="1" smtClean="0"/>
                        <a:t>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등심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1" name="표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9143213"/>
              </p:ext>
            </p:extLst>
          </p:nvPr>
        </p:nvGraphicFramePr>
        <p:xfrm>
          <a:off x="2411760" y="4509120"/>
          <a:ext cx="5184576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48072"/>
                <a:gridCol w="1008112"/>
                <a:gridCol w="864096"/>
                <a:gridCol w="864096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 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참치다다끼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안심 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25" name="표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5461469"/>
              </p:ext>
            </p:extLst>
          </p:nvPr>
        </p:nvGraphicFramePr>
        <p:xfrm>
          <a:off x="2436440" y="5517232"/>
          <a:ext cx="6023992" cy="776621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623392"/>
                <a:gridCol w="1008112"/>
                <a:gridCol w="864096"/>
                <a:gridCol w="864096"/>
                <a:gridCol w="864096"/>
                <a:gridCol w="1008112"/>
                <a:gridCol w="792088"/>
              </a:tblGrid>
              <a:tr h="488589"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</a:txBody>
                  <a:tcPr/>
                </a:tc>
              </a:tr>
              <a:tr h="288032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식전빵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랍스타샐러드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연어샐러드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err="1" smtClean="0"/>
                        <a:t>참치다다끼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전복구이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한우스테이크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디저트</a:t>
                      </a:r>
                      <a:r>
                        <a:rPr lang="en-US" altLang="ko-KR" sz="1000" dirty="0" smtClean="0"/>
                        <a:t>/</a:t>
                      </a:r>
                      <a:r>
                        <a:rPr lang="ko-KR" altLang="en-US" sz="1000" dirty="0" smtClean="0"/>
                        <a:t>차</a:t>
                      </a:r>
                      <a:endParaRPr lang="ko-KR" altLang="en-US" sz="1000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15" name="표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0980691"/>
              </p:ext>
            </p:extLst>
          </p:nvPr>
        </p:nvGraphicFramePr>
        <p:xfrm>
          <a:off x="762050" y="556518"/>
          <a:ext cx="7567453" cy="15321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283057"/>
                <a:gridCol w="792088"/>
                <a:gridCol w="1309231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퓨전 </a:t>
                      </a:r>
                      <a:r>
                        <a:rPr lang="en-US" altLang="ko-KR" sz="1000" dirty="0" smtClean="0"/>
                        <a:t>(</a:t>
                      </a:r>
                      <a:r>
                        <a:rPr lang="ko-KR" altLang="en-US" sz="1000" dirty="0" err="1" smtClean="0"/>
                        <a:t>캐쥬얼</a:t>
                      </a:r>
                      <a:r>
                        <a:rPr lang="en-US" altLang="ko-KR" sz="1000" dirty="0" smtClean="0"/>
                        <a:t>)</a:t>
                      </a:r>
                      <a:r>
                        <a:rPr lang="ko-KR" altLang="en-US" sz="1000" dirty="0" smtClean="0"/>
                        <a:t>코스요리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80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조정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스타일링은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분당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415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케이터</a:t>
            </a:r>
            <a:r>
              <a:rPr lang="ko-KR" altLang="en-US" sz="1400" dirty="0" err="1"/>
              <a:t>링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부</a:t>
            </a:r>
            <a:r>
              <a:rPr lang="ko-KR" altLang="en-US" sz="1200" b="1" dirty="0" err="1"/>
              <a:t>페</a:t>
            </a:r>
            <a:r>
              <a:rPr lang="ko-KR" altLang="en-US" sz="1200" b="1" dirty="0" err="1" smtClean="0"/>
              <a:t>요리</a:t>
            </a:r>
            <a:endParaRPr lang="ko-KR" altLang="en-US" sz="1200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993261" y="441314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45,000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6" name="TextBox 15"/>
          <p:cNvSpPr txBox="1"/>
          <p:nvPr/>
        </p:nvSpPr>
        <p:spPr>
          <a:xfrm>
            <a:off x="993261" y="554262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65,000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7" name="TextBox 16"/>
          <p:cNvSpPr txBox="1"/>
          <p:nvPr/>
        </p:nvSpPr>
        <p:spPr>
          <a:xfrm>
            <a:off x="993261" y="4966558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55,000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7177375" y="4656097"/>
            <a:ext cx="15408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ㆍ더베스트케이터링의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57173316"/>
              </p:ext>
            </p:extLst>
          </p:nvPr>
        </p:nvGraphicFramePr>
        <p:xfrm>
          <a:off x="4089605" y="5052784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800" dirty="0" err="1" smtClean="0"/>
                        <a:t>더벳</a:t>
                      </a:r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4996737" y="4779208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graphicFrame>
        <p:nvGraphicFramePr>
          <p:cNvPr id="19" name="표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00022606"/>
              </p:ext>
            </p:extLst>
          </p:nvPr>
        </p:nvGraphicFramePr>
        <p:xfrm>
          <a:off x="762050" y="556518"/>
          <a:ext cx="7567453" cy="15321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부페요리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100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필요에 따라 현장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답사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스타일링은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baseline="0" dirty="0" smtClean="0"/>
                        <a:t>3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분당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10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2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696473" y="2289235"/>
            <a:ext cx="5987537" cy="16312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ㆍ더베스트케이터링의</a:t>
            </a:r>
            <a:r>
              <a:rPr lang="ko-KR" altLang="en-US" sz="1000" dirty="0" smtClean="0">
                <a:latin typeface="맑은 고딕"/>
                <a:ea typeface="맑은 고딕"/>
              </a:rPr>
              <a:t> 모든 조리 음식은 퓨전 스타일로 파티행사에 최적화 되어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행사 성격에 맞게 메뉴 구성이 가능하고 이제까지 접해 보지 않았던 새로운  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ㆍ모든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식자재는</a:t>
            </a:r>
            <a:r>
              <a:rPr lang="ko-KR" altLang="en-US" sz="1000" dirty="0" smtClean="0">
                <a:latin typeface="맑은 고딕"/>
                <a:ea typeface="맑은 고딕"/>
              </a:rPr>
              <a:t> 조리 순서에 따라 직접보고 직접 구매하여 반입합니다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ko-KR" altLang="en-US" sz="1000" dirty="0" err="1" smtClean="0">
                <a:latin typeface="맑은 고딕"/>
                <a:ea typeface="맑은 고딕"/>
              </a:rPr>
              <a:t>ㆍ더베스트</a:t>
            </a:r>
            <a:r>
              <a:rPr lang="ko-KR" altLang="en-US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케이터링은</a:t>
            </a:r>
            <a:r>
              <a:rPr lang="ko-KR" altLang="en-US" sz="1000" dirty="0" smtClean="0">
                <a:latin typeface="맑은 고딕"/>
                <a:ea typeface="맑은 고딕"/>
              </a:rPr>
              <a:t> 직접 조리가 가능한 </a:t>
            </a:r>
            <a:r>
              <a:rPr lang="en-US" altLang="ko-KR" sz="1000" dirty="0" smtClean="0">
                <a:latin typeface="맑은 고딕"/>
                <a:ea typeface="맑은 고딕"/>
              </a:rPr>
              <a:t>300</a:t>
            </a:r>
            <a:r>
              <a:rPr lang="ko-KR" altLang="en-US" sz="1000" dirty="0" smtClean="0">
                <a:latin typeface="맑은 고딕"/>
                <a:ea typeface="맑은 고딕"/>
              </a:rPr>
              <a:t>가지 이상의 다양한 요리를 보유하고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각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행사별</a:t>
            </a:r>
            <a:r>
              <a:rPr lang="ko-KR" altLang="en-US" sz="1000" dirty="0" smtClean="0">
                <a:latin typeface="맑은 고딕"/>
                <a:ea typeface="맑은 고딕"/>
              </a:rPr>
              <a:t> 성격에 맞는 음식으로 누구나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부담없이</a:t>
            </a:r>
            <a:r>
              <a:rPr lang="ko-KR" altLang="en-US" sz="1000" dirty="0" smtClean="0">
                <a:latin typeface="맑은 고딕"/>
                <a:ea typeface="맑은 고딕"/>
              </a:rPr>
              <a:t> 즐기실 수 있게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셋팅하여</a:t>
            </a:r>
            <a:r>
              <a:rPr lang="ko-KR" altLang="en-US" sz="1000" dirty="0" smtClean="0">
                <a:latin typeface="맑은 고딕"/>
                <a:ea typeface="맑은 고딕"/>
              </a:rPr>
              <a:t> 드립니다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</a:p>
          <a:p>
            <a:r>
              <a:rPr lang="en-US" altLang="ko-KR" sz="1000" dirty="0" smtClean="0">
                <a:latin typeface="맑은 고딕"/>
                <a:ea typeface="맑은 고딕"/>
              </a:rPr>
              <a:t>ㆍ</a:t>
            </a:r>
            <a:r>
              <a:rPr lang="ko-KR" altLang="en-US" sz="1000" dirty="0" smtClean="0">
                <a:latin typeface="맑은 고딕"/>
                <a:ea typeface="맑은 고딕"/>
              </a:rPr>
              <a:t>모든 음식에 화학 조미료는 절대 쓰지 않으며 조미료 특유의 밋밋한 맛과 조미료 자체를 못 드시는 </a:t>
            </a:r>
            <a:endParaRPr lang="en-US" altLang="ko-KR" sz="1000" dirty="0" smtClean="0">
              <a:latin typeface="맑은 고딕"/>
              <a:ea typeface="맑은 고딕"/>
            </a:endParaRPr>
          </a:p>
          <a:p>
            <a:r>
              <a:rPr lang="en-US" altLang="ko-KR" sz="1000" dirty="0">
                <a:latin typeface="맑은 고딕"/>
                <a:ea typeface="맑은 고딕"/>
              </a:rPr>
              <a:t> </a:t>
            </a:r>
            <a:r>
              <a:rPr lang="en-US" altLang="ko-KR" sz="1000" dirty="0" smtClean="0">
                <a:latin typeface="맑은 고딕"/>
                <a:ea typeface="맑은 고딕"/>
              </a:rPr>
              <a:t>   </a:t>
            </a:r>
            <a:r>
              <a:rPr lang="ko-KR" altLang="en-US" sz="1000" dirty="0" smtClean="0">
                <a:latin typeface="맑은 고딕"/>
                <a:ea typeface="맑은 고딕"/>
              </a:rPr>
              <a:t>분들 또한</a:t>
            </a:r>
            <a:r>
              <a:rPr lang="en-US" altLang="ko-KR" sz="1000" dirty="0" smtClean="0">
                <a:latin typeface="맑은 고딕"/>
                <a:ea typeface="맑은 고딕"/>
              </a:rPr>
              <a:t> </a:t>
            </a:r>
            <a:r>
              <a:rPr lang="ko-KR" altLang="en-US" sz="1000" dirty="0" err="1" smtClean="0">
                <a:latin typeface="맑은 고딕"/>
                <a:ea typeface="맑은 고딕"/>
              </a:rPr>
              <a:t>부담없이</a:t>
            </a:r>
            <a:r>
              <a:rPr lang="ko-KR" altLang="en-US" sz="1000" dirty="0" smtClean="0">
                <a:latin typeface="맑은 고딕"/>
                <a:ea typeface="맑은 고딕"/>
              </a:rPr>
              <a:t> 음식을 드실 수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en-US" altLang="ko-KR" sz="1000" dirty="0">
              <a:latin typeface="맑은 고딕"/>
              <a:ea typeface="맑은 고딕"/>
            </a:endParaRPr>
          </a:p>
          <a:p>
            <a:endParaRPr lang="en-US" altLang="ko-KR" sz="1000" dirty="0" smtClean="0">
              <a:latin typeface="맑은 고딕"/>
              <a:ea typeface="맑은 고딕"/>
            </a:endParaRPr>
          </a:p>
          <a:p>
            <a:endParaRPr lang="en-US" altLang="ko-KR" sz="1000" dirty="0">
              <a:latin typeface="맑은 고딕"/>
              <a:ea typeface="맑은 고딕"/>
            </a:endParaRPr>
          </a:p>
          <a:p>
            <a:r>
              <a:rPr lang="ko-KR" altLang="en-US" sz="1000" dirty="0" smtClean="0">
                <a:latin typeface="맑은 고딕"/>
                <a:ea typeface="맑은 고딕"/>
              </a:rPr>
              <a:t>그 동안의 경험과 노하우를 바탕으로 </a:t>
            </a:r>
            <a:r>
              <a:rPr lang="en-US" altLang="ko-KR" sz="1000" dirty="0" smtClean="0">
                <a:latin typeface="맑은 고딕"/>
                <a:ea typeface="맑은 고딕"/>
              </a:rPr>
              <a:t>300</a:t>
            </a:r>
            <a:r>
              <a:rPr lang="ko-KR" altLang="en-US" sz="1000" dirty="0" smtClean="0">
                <a:latin typeface="맑은 고딕"/>
                <a:ea typeface="맑은 고딕"/>
              </a:rPr>
              <a:t>가지의  다양한 메뉴들로 행사의 성격에 맞는 </a:t>
            </a:r>
            <a:endParaRPr lang="en-US" altLang="ko-KR" sz="1000" dirty="0" smtClean="0">
              <a:latin typeface="맑은 고딕"/>
              <a:ea typeface="맑은 고딕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004019" y="6063099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/>
              <a:t>7</a:t>
            </a:r>
            <a:r>
              <a:rPr lang="en-US" altLang="ko-KR" sz="1000" dirty="0" smtClean="0"/>
              <a:t>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234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638200" y="45393"/>
            <a:ext cx="90281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400" dirty="0" err="1" smtClean="0"/>
              <a:t>핑거푸드</a:t>
            </a:r>
            <a:endParaRPr lang="ko-KR" altLang="en-US" sz="1400" dirty="0"/>
          </a:p>
        </p:txBody>
      </p:sp>
      <p:sp>
        <p:nvSpPr>
          <p:cNvPr id="3" name="TextBox 2"/>
          <p:cNvSpPr txBox="1"/>
          <p:nvPr/>
        </p:nvSpPr>
        <p:spPr>
          <a:xfrm>
            <a:off x="768663" y="257969"/>
            <a:ext cx="80021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200" b="1" dirty="0" err="1" smtClean="0"/>
              <a:t>핑거푸</a:t>
            </a:r>
            <a:r>
              <a:rPr lang="ko-KR" altLang="en-US" sz="1200" b="1" dirty="0" err="1"/>
              <a:t>드</a:t>
            </a:r>
            <a:endParaRPr lang="ko-KR" altLang="en-US" sz="1200" b="1" dirty="0"/>
          </a:p>
        </p:txBody>
      </p:sp>
      <p:sp>
        <p:nvSpPr>
          <p:cNvPr id="18" name="TextBox 17"/>
          <p:cNvSpPr txBox="1"/>
          <p:nvPr/>
        </p:nvSpPr>
        <p:spPr>
          <a:xfrm>
            <a:off x="683568" y="2204864"/>
            <a:ext cx="317586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>
                <a:latin typeface="맑은 고딕"/>
                <a:ea typeface="맑은 고딕"/>
              </a:rPr>
              <a:t>ㆍ핑거푸드는</a:t>
            </a:r>
            <a:r>
              <a:rPr lang="ko-KR" altLang="en-US" sz="1000" dirty="0" smtClean="0">
                <a:latin typeface="맑은 고딕"/>
                <a:ea typeface="맑은 고딕"/>
              </a:rPr>
              <a:t> 가볍게 식사를 포함 할 수도 있습니다</a:t>
            </a:r>
            <a:r>
              <a:rPr lang="en-US" altLang="ko-KR" sz="1000" dirty="0" smtClean="0">
                <a:latin typeface="맑은 고딕"/>
                <a:ea typeface="맑은 고딕"/>
              </a:rPr>
              <a:t>.</a:t>
            </a:r>
            <a:endParaRPr lang="ko-KR" altLang="en-US" sz="1000" dirty="0"/>
          </a:p>
        </p:txBody>
      </p:sp>
      <p:sp>
        <p:nvSpPr>
          <p:cNvPr id="23" name="TextBox 22"/>
          <p:cNvSpPr txBox="1"/>
          <p:nvPr/>
        </p:nvSpPr>
        <p:spPr>
          <a:xfrm>
            <a:off x="7177375" y="337616"/>
            <a:ext cx="87075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부가세 별도</a:t>
            </a:r>
            <a:endParaRPr lang="ko-KR" altLang="en-US" sz="1000" dirty="0"/>
          </a:p>
        </p:txBody>
      </p:sp>
      <p:graphicFrame>
        <p:nvGraphicFramePr>
          <p:cNvPr id="8" name="표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03830286"/>
              </p:ext>
            </p:extLst>
          </p:nvPr>
        </p:nvGraphicFramePr>
        <p:xfrm>
          <a:off x="4139952" y="2964552"/>
          <a:ext cx="2565606" cy="1112520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855202"/>
                <a:gridCol w="855202"/>
                <a:gridCol w="855202"/>
              </a:tblGrid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latinLnBrk="1"/>
                      <a:endParaRPr lang="ko-KR" altLang="en-US" sz="8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047084" y="2690976"/>
            <a:ext cx="82586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ko-KR" altLang="en-US" sz="1000" smtClean="0"/>
              <a:t>이미지사진</a:t>
            </a:r>
            <a:endParaRPr lang="ko-KR" altLang="en-US" sz="1000"/>
          </a:p>
        </p:txBody>
      </p:sp>
      <p:graphicFrame>
        <p:nvGraphicFramePr>
          <p:cNvPr id="14" name="표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27229568"/>
              </p:ext>
            </p:extLst>
          </p:nvPr>
        </p:nvGraphicFramePr>
        <p:xfrm>
          <a:off x="762050" y="556518"/>
          <a:ext cx="7567453" cy="1532146"/>
        </p:xfrm>
        <a:graphic>
          <a:graphicData uri="http://schemas.openxmlformats.org/drawingml/2006/table">
            <a:tbl>
              <a:tblPr firstRow="1" bandRow="1">
                <a:tableStyleId>{616DA210-FB5B-4158-B5E0-FEB733F419BA}</a:tableStyleId>
              </a:tblPr>
              <a:tblGrid>
                <a:gridCol w="1014725"/>
                <a:gridCol w="1152128"/>
                <a:gridCol w="936104"/>
                <a:gridCol w="1296144"/>
                <a:gridCol w="3168352"/>
              </a:tblGrid>
              <a:tr h="259229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구분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err="1" smtClean="0"/>
                        <a:t>핑거푸드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참고사항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최소인원</a:t>
                      </a:r>
                      <a:endParaRPr lang="ko-KR" altLang="en-US" sz="1000" dirty="0"/>
                    </a:p>
                  </a:txBody>
                  <a:tcPr/>
                </a:tc>
                <a:tc rowSpan="2" gridSpan="3">
                  <a:txBody>
                    <a:bodyPr/>
                    <a:lstStyle/>
                    <a:p>
                      <a:pPr latinLnBrk="1"/>
                      <a:endParaRPr lang="ko-KR" altLang="en-US" sz="1000" dirty="0"/>
                    </a:p>
                    <a:p>
                      <a:pPr algn="ctr" latinLnBrk="1"/>
                      <a:r>
                        <a:rPr lang="en-US" altLang="ko-KR" sz="1000" dirty="0" smtClean="0"/>
                        <a:t>  70</a:t>
                      </a:r>
                      <a:r>
                        <a:rPr lang="ko-KR" altLang="en-US" sz="1000" dirty="0" smtClean="0"/>
                        <a:t>만원 </a:t>
                      </a:r>
                      <a:r>
                        <a:rPr lang="en-US" altLang="ko-KR" sz="1000" dirty="0" smtClean="0"/>
                        <a:t>~</a:t>
                      </a:r>
                      <a:endParaRPr lang="ko-KR" altLang="en-US" sz="1000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rowSpan="5">
                  <a:txBody>
                    <a:bodyPr/>
                    <a:lstStyle/>
                    <a:p>
                      <a:pPr algn="l"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/>
                        <a:t>출장비</a:t>
                      </a:r>
                      <a:r>
                        <a:rPr lang="ko-KR" altLang="en-US" sz="900" dirty="0" smtClean="0"/>
                        <a:t> 별도</a:t>
                      </a:r>
                      <a:r>
                        <a:rPr lang="en-US" altLang="ko-KR" sz="900" dirty="0" smtClean="0"/>
                        <a:t>(</a:t>
                      </a:r>
                      <a:r>
                        <a:rPr lang="ko-KR" altLang="en-US" sz="900" dirty="0" err="1" smtClean="0"/>
                        <a:t>거리별</a:t>
                      </a:r>
                      <a:r>
                        <a:rPr lang="ko-KR" altLang="en-US" sz="900" dirty="0" smtClean="0"/>
                        <a:t> 차등</a:t>
                      </a:r>
                      <a:r>
                        <a:rPr lang="en-US" altLang="ko-KR" sz="900" dirty="0" smtClean="0"/>
                        <a:t>)</a:t>
                      </a:r>
                      <a:endParaRPr lang="ko-KR" altLang="en-US" sz="900" dirty="0"/>
                    </a:p>
                    <a:p>
                      <a:pPr latinLnBrk="1"/>
                      <a:r>
                        <a:rPr lang="ko-KR" altLang="en-US" sz="90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행사전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장소 필수 확인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식사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인원에 따라 조리사 및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확정</a:t>
                      </a:r>
                      <a:endParaRPr lang="en-US" altLang="ko-KR" sz="900" dirty="0" smtClean="0">
                        <a:latin typeface="+mn-lt"/>
                        <a:ea typeface="+mn-ea"/>
                      </a:endParaRPr>
                    </a:p>
                    <a:p>
                      <a:pPr latinLnBrk="1"/>
                      <a:r>
                        <a:rPr lang="ko-KR" altLang="ko-KR" sz="900" dirty="0" err="1" smtClean="0">
                          <a:latin typeface="+mn-lt"/>
                          <a:ea typeface="+mn-ea"/>
                        </a:rPr>
                        <a:t>ㆍ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코스는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</a:t>
                      </a:r>
                      <a:r>
                        <a:rPr lang="ko-KR" altLang="en-US" sz="900" dirty="0" err="1" smtClean="0">
                          <a:latin typeface="+mn-lt"/>
                          <a:ea typeface="+mn-ea"/>
                        </a:rPr>
                        <a:t>써빙인원이</a:t>
                      </a:r>
                      <a:r>
                        <a:rPr lang="ko-KR" altLang="en-US" sz="900" dirty="0" smtClean="0">
                          <a:latin typeface="+mn-lt"/>
                          <a:ea typeface="+mn-ea"/>
                        </a:rPr>
                        <a:t> 추가</a:t>
                      </a:r>
                      <a:r>
                        <a:rPr lang="ko-KR" altLang="en-US" sz="900" baseline="0" dirty="0" smtClean="0">
                          <a:latin typeface="+mn-lt"/>
                          <a:ea typeface="+mn-ea"/>
                        </a:rPr>
                        <a:t> 될 수 있습니다</a:t>
                      </a:r>
                      <a:r>
                        <a:rPr lang="en-US" altLang="ko-KR" sz="900" baseline="0" dirty="0" smtClean="0">
                          <a:latin typeface="+mn-lt"/>
                          <a:ea typeface="+mn-ea"/>
                        </a:rPr>
                        <a:t>.</a:t>
                      </a:r>
                      <a:endParaRPr lang="en-US" altLang="ko-KR" sz="900" baseline="0" dirty="0" smtClean="0">
                        <a:latin typeface="맑은 고딕"/>
                        <a:ea typeface="맑은 고딕"/>
                      </a:endParaRPr>
                    </a:p>
                    <a:p>
                      <a:pPr latinLnBrk="1"/>
                      <a:r>
                        <a:rPr lang="ko-KR" altLang="ko-KR" sz="900" baseline="0" dirty="0" err="1" smtClean="0">
                          <a:latin typeface="맑은 고딕"/>
                          <a:ea typeface="맑은 고딕"/>
                        </a:rPr>
                        <a:t>ㆍ</a:t>
                      </a:r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푸드테이블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스타일링은 기본으로 하여 드립니다</a:t>
                      </a:r>
                      <a:r>
                        <a:rPr lang="en-US" altLang="ko-KR" sz="9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</a:p>
                    <a:p>
                      <a:pPr latinLnBrk="1"/>
                      <a:r>
                        <a:rPr lang="ko-KR" altLang="en-US" sz="900" baseline="0" dirty="0" err="1" smtClean="0">
                          <a:latin typeface="맑은 고딕"/>
                          <a:ea typeface="맑은 고딕"/>
                        </a:rPr>
                        <a:t>ㆍ식사테이블과</a:t>
                      </a:r>
                      <a:r>
                        <a:rPr lang="ko-KR" altLang="en-US" sz="900" baseline="0" dirty="0" smtClean="0">
                          <a:latin typeface="맑은 고딕"/>
                          <a:ea typeface="맑은 고딕"/>
                        </a:rPr>
                        <a:t> 전체 스타일링은 별도 상담바랍니다</a:t>
                      </a:r>
                      <a:r>
                        <a:rPr lang="en-US" altLang="ko-KR" sz="1000" baseline="0" dirty="0" smtClean="0">
                          <a:latin typeface="맑은 고딕"/>
                          <a:ea typeface="맑은 고딕"/>
                        </a:rPr>
                        <a:t>.</a:t>
                      </a:r>
                      <a:r>
                        <a:rPr lang="ko-KR" altLang="en-US" sz="1000" dirty="0" smtClean="0">
                          <a:latin typeface="+mn-lt"/>
                          <a:ea typeface="+mn-ea"/>
                        </a:rPr>
                        <a:t> </a:t>
                      </a:r>
                      <a:endParaRPr lang="ko-KR" altLang="en-US" sz="10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최소금액</a:t>
                      </a:r>
                      <a:endParaRPr lang="ko-KR" altLang="en-US" sz="1000" dirty="0"/>
                    </a:p>
                  </a:txBody>
                  <a:tcPr/>
                </a:tc>
                <a:tc gridSpan="3"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 dirty="0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9229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행사시간</a:t>
                      </a:r>
                      <a:endParaRPr lang="ko-KR" altLang="en-US" sz="1000" dirty="0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2</a:t>
                      </a:r>
                      <a:r>
                        <a:rPr lang="en-US" altLang="ko-KR" sz="1000" baseline="0" dirty="0" smtClean="0"/>
                        <a:t> 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251390">
                <a:tc>
                  <a:txBody>
                    <a:bodyPr/>
                    <a:lstStyle/>
                    <a:p>
                      <a:pPr latinLnBrk="1"/>
                      <a:r>
                        <a:rPr lang="ko-KR" altLang="en-US" sz="1000" dirty="0" smtClean="0"/>
                        <a:t>추가시간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분당</a:t>
                      </a:r>
                      <a:endParaRPr lang="ko-KR" altLang="en-US" sz="1000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altLang="ko-KR" sz="1000" dirty="0" smtClean="0"/>
                        <a:t>5</a:t>
                      </a:r>
                      <a:r>
                        <a:rPr lang="ko-KR" altLang="en-US" sz="1000" dirty="0" smtClean="0"/>
                        <a:t>만원</a:t>
                      </a:r>
                      <a:endParaRPr lang="ko-KR" altLang="en-US" sz="10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latinLnBrk="1"/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 sz="1200" dirty="0"/>
                    </a:p>
                  </a:txBody>
                  <a:tcPr/>
                </a:tc>
              </a:tr>
              <a:tr h="129615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dirty="0" smtClean="0"/>
                        <a:t>준비시간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r>
                        <a:rPr lang="en-US" altLang="ko-KR" sz="1000" dirty="0" smtClean="0"/>
                        <a:t>30</a:t>
                      </a:r>
                      <a:r>
                        <a:rPr lang="ko-KR" altLang="en-US" sz="1000" dirty="0" smtClean="0"/>
                        <a:t>분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000" dirty="0" smtClean="0"/>
                        <a:t>마감정리</a:t>
                      </a:r>
                      <a:endParaRPr lang="ko-KR" altLang="en-US" sz="1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dirty="0" smtClean="0"/>
                        <a:t>1</a:t>
                      </a:r>
                      <a:r>
                        <a:rPr lang="ko-KR" altLang="en-US" sz="1000" dirty="0" smtClean="0"/>
                        <a:t>시간</a:t>
                      </a:r>
                      <a:endParaRPr lang="ko-KR" altLang="en-US" sz="1000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2" name="TextBox 11"/>
          <p:cNvSpPr txBox="1"/>
          <p:nvPr/>
        </p:nvSpPr>
        <p:spPr>
          <a:xfrm>
            <a:off x="1081122" y="2595388"/>
            <a:ext cx="697627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err="1" smtClean="0"/>
              <a:t>핑거푸</a:t>
            </a:r>
            <a:r>
              <a:rPr lang="ko-KR" altLang="en-US" sz="1000" dirty="0" err="1"/>
              <a:t>드</a:t>
            </a:r>
            <a:endParaRPr lang="ko-KR" altLang="en-US" sz="1000" dirty="0"/>
          </a:p>
        </p:txBody>
      </p:sp>
      <p:sp>
        <p:nvSpPr>
          <p:cNvPr id="13" name="TextBox 12"/>
          <p:cNvSpPr txBox="1"/>
          <p:nvPr/>
        </p:nvSpPr>
        <p:spPr>
          <a:xfrm>
            <a:off x="1009114" y="3019598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15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1009114" y="371703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0" name="TextBox 19"/>
          <p:cNvSpPr txBox="1"/>
          <p:nvPr/>
        </p:nvSpPr>
        <p:spPr>
          <a:xfrm>
            <a:off x="1009114" y="3356992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20</a:t>
            </a:r>
            <a:r>
              <a:rPr lang="en-US" altLang="ko-KR" sz="1000" dirty="0" smtClean="0"/>
              <a:t>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1" name="TextBox 20"/>
          <p:cNvSpPr txBox="1"/>
          <p:nvPr/>
        </p:nvSpPr>
        <p:spPr>
          <a:xfrm>
            <a:off x="1030656" y="4107556"/>
            <a:ext cx="1133644" cy="246221"/>
          </a:xfrm>
          <a:prstGeom prst="rect">
            <a:avLst/>
          </a:prstGeom>
          <a:solidFill>
            <a:srgbClr val="00B0F0"/>
          </a:solidFill>
        </p:spPr>
        <p:txBody>
          <a:bodyPr wrap="none" rtlCol="0">
            <a:spAutoFit/>
          </a:bodyPr>
          <a:lstStyle/>
          <a:p>
            <a:r>
              <a:rPr lang="ko-KR" altLang="en-US" sz="1000" dirty="0" smtClean="0"/>
              <a:t>식사 </a:t>
            </a:r>
            <a:r>
              <a:rPr lang="en-US" altLang="ko-KR" sz="1000" dirty="0" smtClean="0"/>
              <a:t>+ </a:t>
            </a:r>
            <a:r>
              <a:rPr lang="ko-KR" altLang="en-US" sz="1000" dirty="0" err="1" smtClean="0"/>
              <a:t>핑거푸드</a:t>
            </a:r>
            <a:endParaRPr lang="ko-KR" altLang="en-US" sz="1000" dirty="0"/>
          </a:p>
        </p:txBody>
      </p:sp>
      <p:sp>
        <p:nvSpPr>
          <p:cNvPr id="22" name="TextBox 21"/>
          <p:cNvSpPr txBox="1"/>
          <p:nvPr/>
        </p:nvSpPr>
        <p:spPr>
          <a:xfrm>
            <a:off x="958648" y="4531766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30,000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  <p:sp>
        <p:nvSpPr>
          <p:cNvPr id="25" name="TextBox 24"/>
          <p:cNvSpPr txBox="1"/>
          <p:nvPr/>
        </p:nvSpPr>
        <p:spPr>
          <a:xfrm>
            <a:off x="958648" y="4869160"/>
            <a:ext cx="86754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ko-KR" sz="1000" dirty="0" smtClean="0"/>
              <a:t>▣ </a:t>
            </a:r>
            <a:r>
              <a:rPr lang="en-US" altLang="ko-KR" sz="1000" dirty="0" smtClean="0"/>
              <a:t>35,000</a:t>
            </a:r>
            <a:r>
              <a:rPr lang="ko-KR" altLang="en-US" sz="1000" dirty="0" smtClean="0"/>
              <a:t>원</a:t>
            </a:r>
            <a:endParaRPr lang="ko-KR" altLang="en-US" sz="1000" dirty="0"/>
          </a:p>
        </p:txBody>
      </p:sp>
    </p:spTree>
    <p:extLst>
      <p:ext uri="{BB962C8B-B14F-4D97-AF65-F5344CB8AC3E}">
        <p14:creationId xmlns:p14="http://schemas.microsoft.com/office/powerpoint/2010/main" val="1123423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4634</TotalTime>
  <Words>1940</Words>
  <Application>Microsoft Office PowerPoint</Application>
  <PresentationFormat>화면 슬라이드 쇼(4:3)</PresentationFormat>
  <Paragraphs>598</Paragraphs>
  <Slides>17</Slides>
  <Notes>1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17</vt:i4>
      </vt:variant>
    </vt:vector>
  </HeadingPairs>
  <TitlesOfParts>
    <vt:vector size="18" baseType="lpstr"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140</cp:revision>
  <dcterms:created xsi:type="dcterms:W3CDTF">2019-07-01T09:28:22Z</dcterms:created>
  <dcterms:modified xsi:type="dcterms:W3CDTF">2019-07-23T07:09:05Z</dcterms:modified>
</cp:coreProperties>
</file>